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4"/>
  </p:notesMasterIdLst>
  <p:handoutMasterIdLst>
    <p:handoutMasterId r:id="rId75"/>
  </p:handoutMasterIdLst>
  <p:sldIdLst>
    <p:sldId id="461" r:id="rId5"/>
    <p:sldId id="465" r:id="rId6"/>
    <p:sldId id="354" r:id="rId7"/>
    <p:sldId id="352" r:id="rId8"/>
    <p:sldId id="429" r:id="rId9"/>
    <p:sldId id="408" r:id="rId10"/>
    <p:sldId id="327" r:id="rId11"/>
    <p:sldId id="466" r:id="rId12"/>
    <p:sldId id="279" r:id="rId13"/>
    <p:sldId id="271" r:id="rId14"/>
    <p:sldId id="345" r:id="rId15"/>
    <p:sldId id="290" r:id="rId16"/>
    <p:sldId id="454" r:id="rId17"/>
    <p:sldId id="285" r:id="rId18"/>
    <p:sldId id="311" r:id="rId19"/>
    <p:sldId id="298" r:id="rId20"/>
    <p:sldId id="291" r:id="rId21"/>
    <p:sldId id="289" r:id="rId22"/>
    <p:sldId id="292" r:id="rId23"/>
    <p:sldId id="293" r:id="rId24"/>
    <p:sldId id="288" r:id="rId25"/>
    <p:sldId id="294" r:id="rId26"/>
    <p:sldId id="280" r:id="rId27"/>
    <p:sldId id="272" r:id="rId28"/>
    <p:sldId id="303" r:id="rId29"/>
    <p:sldId id="302" r:id="rId30"/>
    <p:sldId id="307" r:id="rId31"/>
    <p:sldId id="464" r:id="rId32"/>
    <p:sldId id="326" r:id="rId33"/>
    <p:sldId id="308" r:id="rId34"/>
    <p:sldId id="304" r:id="rId35"/>
    <p:sldId id="306" r:id="rId36"/>
    <p:sldId id="367" r:id="rId37"/>
    <p:sldId id="425" r:id="rId38"/>
    <p:sldId id="426" r:id="rId39"/>
    <p:sldId id="282" r:id="rId40"/>
    <p:sldId id="337" r:id="rId41"/>
    <p:sldId id="458" r:id="rId42"/>
    <p:sldId id="372" r:id="rId43"/>
    <p:sldId id="373" r:id="rId44"/>
    <p:sldId id="278" r:id="rId45"/>
    <p:sldId id="270" r:id="rId46"/>
    <p:sldId id="316" r:id="rId47"/>
    <p:sldId id="313" r:id="rId48"/>
    <p:sldId id="317" r:id="rId49"/>
    <p:sldId id="318" r:id="rId50"/>
    <p:sldId id="319" r:id="rId51"/>
    <p:sldId id="314" r:id="rId52"/>
    <p:sldId id="315" r:id="rId53"/>
    <p:sldId id="284" r:id="rId54"/>
    <p:sldId id="276" r:id="rId55"/>
    <p:sldId id="436" r:id="rId56"/>
    <p:sldId id="421" r:id="rId57"/>
    <p:sldId id="420" r:id="rId58"/>
    <p:sldId id="334" r:id="rId59"/>
    <p:sldId id="456" r:id="rId60"/>
    <p:sldId id="336" r:id="rId61"/>
    <p:sldId id="467" r:id="rId62"/>
    <p:sldId id="468" r:id="rId63"/>
    <p:sldId id="469" r:id="rId64"/>
    <p:sldId id="470" r:id="rId65"/>
    <p:sldId id="471" r:id="rId66"/>
    <p:sldId id="472" r:id="rId67"/>
    <p:sldId id="473" r:id="rId68"/>
    <p:sldId id="299" r:id="rId69"/>
    <p:sldId id="300" r:id="rId70"/>
    <p:sldId id="329" r:id="rId71"/>
    <p:sldId id="380" r:id="rId72"/>
    <p:sldId id="462" r:id="rId73"/>
  </p:sldIdLst>
  <p:sldSz cx="9144000" cy="6858000" type="screen4x3"/>
  <p:notesSz cx="6813550" cy="99456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7976"/>
    <a:srgbClr val="3A3A3A"/>
    <a:srgbClr val="009900"/>
    <a:srgbClr val="007851"/>
    <a:srgbClr val="00964D"/>
    <a:srgbClr val="006004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3" autoAdjust="0"/>
    <p:restoredTop sz="86768" autoAdjust="0"/>
  </p:normalViewPr>
  <p:slideViewPr>
    <p:cSldViewPr>
      <p:cViewPr>
        <p:scale>
          <a:sx n="125" d="100"/>
          <a:sy n="125" d="100"/>
        </p:scale>
        <p:origin x="762" y="-7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2538" cy="499012"/>
          </a:xfrm>
          <a:prstGeom prst="rect">
            <a:avLst/>
          </a:prstGeom>
        </p:spPr>
        <p:txBody>
          <a:bodyPr vert="horz" lIns="92338" tIns="46169" rIns="92338" bIns="4616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9436" y="1"/>
            <a:ext cx="2952538" cy="499012"/>
          </a:xfrm>
          <a:prstGeom prst="rect">
            <a:avLst/>
          </a:prstGeom>
        </p:spPr>
        <p:txBody>
          <a:bodyPr vert="horz" lIns="92338" tIns="46169" rIns="92338" bIns="46169" rtlCol="0"/>
          <a:lstStyle>
            <a:lvl1pPr algn="r">
              <a:defRPr sz="1200"/>
            </a:lvl1pPr>
          </a:lstStyle>
          <a:p>
            <a:fld id="{BC8F4BC5-2CB6-4F41-851E-148C268E5B53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6679"/>
            <a:ext cx="2952538" cy="499011"/>
          </a:xfrm>
          <a:prstGeom prst="rect">
            <a:avLst/>
          </a:prstGeom>
        </p:spPr>
        <p:txBody>
          <a:bodyPr vert="horz" lIns="92338" tIns="46169" rIns="92338" bIns="4616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9436" y="9446679"/>
            <a:ext cx="2952538" cy="499011"/>
          </a:xfrm>
          <a:prstGeom prst="rect">
            <a:avLst/>
          </a:prstGeom>
        </p:spPr>
        <p:txBody>
          <a:bodyPr vert="horz" lIns="92338" tIns="46169" rIns="92338" bIns="46169" rtlCol="0" anchor="b"/>
          <a:lstStyle>
            <a:lvl1pPr algn="r">
              <a:defRPr sz="1200"/>
            </a:lvl1pPr>
          </a:lstStyle>
          <a:p>
            <a:fld id="{641C08B3-E444-43BC-8AEC-9D18B400F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035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2538" cy="497285"/>
          </a:xfrm>
          <a:prstGeom prst="rect">
            <a:avLst/>
          </a:prstGeom>
        </p:spPr>
        <p:txBody>
          <a:bodyPr vert="horz" lIns="92338" tIns="46169" rIns="92338" bIns="4616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9436" y="0"/>
            <a:ext cx="2952538" cy="497285"/>
          </a:xfrm>
          <a:prstGeom prst="rect">
            <a:avLst/>
          </a:prstGeom>
        </p:spPr>
        <p:txBody>
          <a:bodyPr vert="horz" lIns="92338" tIns="46169" rIns="92338" bIns="46169" rtlCol="0"/>
          <a:lstStyle>
            <a:lvl1pPr algn="r">
              <a:defRPr sz="1200"/>
            </a:lvl1pPr>
          </a:lstStyle>
          <a:p>
            <a:fld id="{E924D68C-77D8-4E83-8FD4-0D99B7B253F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38" tIns="46169" rIns="92338" bIns="4616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356" y="4724203"/>
            <a:ext cx="5450840" cy="4475560"/>
          </a:xfrm>
          <a:prstGeom prst="rect">
            <a:avLst/>
          </a:prstGeom>
        </p:spPr>
        <p:txBody>
          <a:bodyPr vert="horz" lIns="92338" tIns="46169" rIns="92338" bIns="46169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6677"/>
            <a:ext cx="2952538" cy="497285"/>
          </a:xfrm>
          <a:prstGeom prst="rect">
            <a:avLst/>
          </a:prstGeom>
        </p:spPr>
        <p:txBody>
          <a:bodyPr vert="horz" lIns="92338" tIns="46169" rIns="92338" bIns="4616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9436" y="9446677"/>
            <a:ext cx="2952538" cy="497285"/>
          </a:xfrm>
          <a:prstGeom prst="rect">
            <a:avLst/>
          </a:prstGeom>
        </p:spPr>
        <p:txBody>
          <a:bodyPr vert="horz" lIns="92338" tIns="46169" rIns="92338" bIns="46169" rtlCol="0" anchor="b"/>
          <a:lstStyle>
            <a:lvl1pPr algn="r">
              <a:defRPr sz="1200"/>
            </a:lvl1pPr>
          </a:lstStyle>
          <a:p>
            <a:fld id="{39C15123-331B-4E49-86E6-B5CA7675D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196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85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60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95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3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8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5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45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2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305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8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128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93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86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72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10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25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07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695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57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805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07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54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15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81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8392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23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15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85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84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62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393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96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38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838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098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395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6028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47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3926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335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9333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139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961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5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39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6106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6438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465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51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6115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806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158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20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89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216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81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15123-331B-4E49-86E6-B5CA7675D1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51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48" y="1514205"/>
            <a:ext cx="2779546" cy="3870640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857F670-8A2B-405A-96BA-EC66459AC0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237312"/>
            <a:ext cx="1238154" cy="1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0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5940152" y="1196752"/>
            <a:ext cx="3096000" cy="5334611"/>
            <a:chOff x="4518960" y="2684463"/>
            <a:chExt cx="1789766" cy="5262603"/>
          </a:xfrm>
        </p:grpSpPr>
        <p:sp>
          <p:nvSpPr>
            <p:cNvPr id="25" name="AutoShape 1590"/>
            <p:cNvSpPr>
              <a:spLocks noChangeArrowheads="1"/>
            </p:cNvSpPr>
            <p:nvPr/>
          </p:nvSpPr>
          <p:spPr bwMode="auto">
            <a:xfrm>
              <a:off x="4518960" y="2692933"/>
              <a:ext cx="1789766" cy="5254133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6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27" name="양쪽 모서리가 둥근 사각형 26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30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5748594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8AC1C8-1FE7-4DB9-AB4F-23A712049BFB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35B0E778-051B-4F12-ACE4-3B4AA1BDCF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7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940152" y="1196752"/>
            <a:ext cx="3096000" cy="5334611"/>
            <a:chOff x="4518960" y="2684463"/>
            <a:chExt cx="1789766" cy="5262603"/>
          </a:xfrm>
        </p:grpSpPr>
        <p:sp>
          <p:nvSpPr>
            <p:cNvPr id="7" name="AutoShape 1590"/>
            <p:cNvSpPr>
              <a:spLocks noChangeArrowheads="1"/>
            </p:cNvSpPr>
            <p:nvPr/>
          </p:nvSpPr>
          <p:spPr bwMode="auto">
            <a:xfrm>
              <a:off x="4518960" y="2692933"/>
              <a:ext cx="1789766" cy="5254133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8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14" name="양쪽 모서리가 둥근 사각형 13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29" name="모서리가 둥근 직사각형 28"/>
          <p:cNvSpPr/>
          <p:nvPr userDrawn="1"/>
        </p:nvSpPr>
        <p:spPr>
          <a:xfrm>
            <a:off x="107504" y="1196752"/>
            <a:ext cx="5748594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327066-F92A-44CF-BCB2-2EE92E8CCF48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DBD0040-926E-4743-B645-B111C4AA9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41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모서리가 둥근 직사각형 28"/>
          <p:cNvSpPr/>
          <p:nvPr userDrawn="1"/>
        </p:nvSpPr>
        <p:spPr>
          <a:xfrm>
            <a:off x="107504" y="1196752"/>
            <a:ext cx="8928648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759ECA-E4AC-4716-83F0-6DA322B4EC52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DE22F89B-FEDA-4B5B-9399-F827C67B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9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5940152" y="1196752"/>
            <a:ext cx="3096000" cy="5334611"/>
            <a:chOff x="4518960" y="2684463"/>
            <a:chExt cx="1789766" cy="5262603"/>
          </a:xfrm>
        </p:grpSpPr>
        <p:sp>
          <p:nvSpPr>
            <p:cNvPr id="25" name="AutoShape 1590"/>
            <p:cNvSpPr>
              <a:spLocks noChangeArrowheads="1"/>
            </p:cNvSpPr>
            <p:nvPr/>
          </p:nvSpPr>
          <p:spPr bwMode="auto">
            <a:xfrm>
              <a:off x="4518960" y="2692933"/>
              <a:ext cx="1789766" cy="5254133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6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27" name="양쪽 모서리가 둥근 사각형 26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30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5748594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3D4FE91-CFBA-41BC-8261-4B0A1018DCD5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D7015116-C434-417E-B552-E57A20811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58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8928648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45E2C2-6DE4-4D0E-B293-85751492EE06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1064E06C-1425-460F-AA64-184218EB4B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62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AutoShape 1590"/>
          <p:cNvSpPr>
            <a:spLocks noChangeArrowheads="1"/>
          </p:cNvSpPr>
          <p:nvPr/>
        </p:nvSpPr>
        <p:spPr bwMode="auto">
          <a:xfrm>
            <a:off x="107504" y="5373216"/>
            <a:ext cx="8928647" cy="1158147"/>
          </a:xfrm>
          <a:prstGeom prst="roundRect">
            <a:avLst>
              <a:gd name="adj" fmla="val 1317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8928648" cy="4104456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6F2665-1D97-4DF5-9DB6-6424B80B8797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D96C8CAE-B14A-470C-B063-61DD9EF764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03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5940152" y="1196752"/>
            <a:ext cx="3096000" cy="5334611"/>
            <a:chOff x="4518960" y="2684463"/>
            <a:chExt cx="1789766" cy="5262603"/>
          </a:xfrm>
        </p:grpSpPr>
        <p:sp>
          <p:nvSpPr>
            <p:cNvPr id="25" name="AutoShape 1590"/>
            <p:cNvSpPr>
              <a:spLocks noChangeArrowheads="1"/>
            </p:cNvSpPr>
            <p:nvPr/>
          </p:nvSpPr>
          <p:spPr bwMode="auto">
            <a:xfrm>
              <a:off x="4518960" y="2692933"/>
              <a:ext cx="1789766" cy="5254133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6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27" name="양쪽 모서리가 둥근 사각형 26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30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5748594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BA5365-4D81-4924-9799-DC2FF73C98F1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7860ADC-90B3-4334-A4BA-0B46E2B11B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76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5940152" y="1196752"/>
            <a:ext cx="3096000" cy="2742323"/>
            <a:chOff x="4518960" y="2684463"/>
            <a:chExt cx="1789766" cy="2670533"/>
          </a:xfrm>
        </p:grpSpPr>
        <p:sp>
          <p:nvSpPr>
            <p:cNvPr id="25" name="AutoShape 1590"/>
            <p:cNvSpPr>
              <a:spLocks noChangeArrowheads="1"/>
            </p:cNvSpPr>
            <p:nvPr/>
          </p:nvSpPr>
          <p:spPr bwMode="auto">
            <a:xfrm>
              <a:off x="4518960" y="2692934"/>
              <a:ext cx="1789766" cy="2662062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6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27" name="양쪽 모서리가 둥근 사각형 26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30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5748594" cy="2742323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 userDrawn="1"/>
        </p:nvSpPr>
        <p:spPr>
          <a:xfrm>
            <a:off x="107504" y="4005064"/>
            <a:ext cx="8928648" cy="2526299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47B473F-AE49-4E67-9406-EB7DDFE00807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>
            <a:extLst>
              <a:ext uri="{FF2B5EF4-FFF2-40B4-BE49-F238E27FC236}">
                <a16:creationId xmlns:a16="http://schemas.microsoft.com/office/drawing/2014/main" id="{B28A21AE-DD3C-4855-A0D3-554A7D027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8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8928648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6E1A69-D139-49BD-B765-E5D3FD843499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C28B271E-6E0A-4059-8BBE-968430F89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695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5940152" y="1196752"/>
            <a:ext cx="3096000" cy="5334611"/>
            <a:chOff x="4518960" y="2684463"/>
            <a:chExt cx="1789766" cy="5262603"/>
          </a:xfrm>
        </p:grpSpPr>
        <p:sp>
          <p:nvSpPr>
            <p:cNvPr id="25" name="AutoShape 1590"/>
            <p:cNvSpPr>
              <a:spLocks noChangeArrowheads="1"/>
            </p:cNvSpPr>
            <p:nvPr/>
          </p:nvSpPr>
          <p:spPr bwMode="auto">
            <a:xfrm>
              <a:off x="4518960" y="2692933"/>
              <a:ext cx="1789766" cy="5254133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6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27" name="양쪽 모서리가 둥근 사각형 26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30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5748594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278573-B661-43B6-B4A1-3BF02E29F4D0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9F31AD0A-EDBF-45CD-AAB7-5FC3F0D157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0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689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5940152" y="1196752"/>
            <a:ext cx="3096000" cy="5334611"/>
            <a:chOff x="4518960" y="2684463"/>
            <a:chExt cx="1789766" cy="5262603"/>
          </a:xfrm>
        </p:grpSpPr>
        <p:sp>
          <p:nvSpPr>
            <p:cNvPr id="25" name="AutoShape 1590"/>
            <p:cNvSpPr>
              <a:spLocks noChangeArrowheads="1"/>
            </p:cNvSpPr>
            <p:nvPr/>
          </p:nvSpPr>
          <p:spPr bwMode="auto">
            <a:xfrm>
              <a:off x="4518960" y="2692933"/>
              <a:ext cx="1789766" cy="5254133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6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27" name="양쪽 모서리가 둥근 사각형 26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30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5748594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7F2D4D-7861-4AF2-B27D-69F5682A2A1E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2C3C96F9-B076-45A7-B18B-7E3DD1A04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5940152" y="1196752"/>
            <a:ext cx="3096000" cy="5334611"/>
            <a:chOff x="4518960" y="2684463"/>
            <a:chExt cx="1789766" cy="5262603"/>
          </a:xfrm>
        </p:grpSpPr>
        <p:sp>
          <p:nvSpPr>
            <p:cNvPr id="25" name="AutoShape 1590"/>
            <p:cNvSpPr>
              <a:spLocks noChangeArrowheads="1"/>
            </p:cNvSpPr>
            <p:nvPr/>
          </p:nvSpPr>
          <p:spPr bwMode="auto">
            <a:xfrm>
              <a:off x="4518960" y="2692933"/>
              <a:ext cx="1789766" cy="5254133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6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27" name="양쪽 모서리가 둥근 사각형 26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30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5748594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BE78DD9-9DD8-4327-A16A-E07D74D1DBB0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DEC344EC-BE21-4578-A225-486EFE9F0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07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8928648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80B2D3-52DC-4742-89C7-76423A80DBC1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652CC34D-F80A-4BCC-AA63-C6C60C07D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04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5940152" y="1196752"/>
            <a:ext cx="3096000" cy="5334611"/>
            <a:chOff x="4518960" y="2684463"/>
            <a:chExt cx="1789766" cy="5262603"/>
          </a:xfrm>
        </p:grpSpPr>
        <p:sp>
          <p:nvSpPr>
            <p:cNvPr id="25" name="AutoShape 1590"/>
            <p:cNvSpPr>
              <a:spLocks noChangeArrowheads="1"/>
            </p:cNvSpPr>
            <p:nvPr/>
          </p:nvSpPr>
          <p:spPr bwMode="auto">
            <a:xfrm>
              <a:off x="4518960" y="2692933"/>
              <a:ext cx="1789766" cy="5254133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6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27" name="양쪽 모서리가 둥근 사각형 26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30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5748594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EBB438-D725-4B33-A906-D5AF9836FA85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44ED0A94-F1D8-499A-BBE9-A2578503D0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82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5940152" y="1196752"/>
            <a:ext cx="3096000" cy="5334611"/>
            <a:chOff x="4518960" y="2684463"/>
            <a:chExt cx="1789766" cy="5262603"/>
          </a:xfrm>
        </p:grpSpPr>
        <p:sp>
          <p:nvSpPr>
            <p:cNvPr id="25" name="AutoShape 1590"/>
            <p:cNvSpPr>
              <a:spLocks noChangeArrowheads="1"/>
            </p:cNvSpPr>
            <p:nvPr/>
          </p:nvSpPr>
          <p:spPr bwMode="auto">
            <a:xfrm>
              <a:off x="4518960" y="2692933"/>
              <a:ext cx="1789766" cy="5254133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6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27" name="양쪽 모서리가 둥근 사각형 26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30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5748594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D7CC6D1-B402-4C66-9FC6-07ED518C17D8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22E0DB28-3E81-47D3-9D58-05AE60B2F9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852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8928648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9B2792C-BC16-48BC-B717-9E783F8EA46B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>
            <a:extLst>
              <a:ext uri="{FF2B5EF4-FFF2-40B4-BE49-F238E27FC236}">
                <a16:creationId xmlns:a16="http://schemas.microsoft.com/office/drawing/2014/main" id="{D8DBE6E9-53E5-423B-BC1F-640EC94DB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48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744" y="6007595"/>
            <a:ext cx="9144000" cy="621011"/>
          </a:xfrm>
          <a:prstGeom prst="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rgbClr val="0B406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12"/>
          <p:cNvSpPr txBox="1"/>
          <p:nvPr userDrawn="1"/>
        </p:nvSpPr>
        <p:spPr bwMode="auto">
          <a:xfrm>
            <a:off x="-1" y="6173771"/>
            <a:ext cx="9144745" cy="306214"/>
          </a:xfrm>
          <a:prstGeom prst="rect">
            <a:avLst/>
          </a:prstGeom>
          <a:noFill/>
        </p:spPr>
        <p:txBody>
          <a:bodyPr wrap="none" lIns="0" tIns="0" rIns="0" bIns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spc="-5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㈜엔코아 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 서초구 서초대로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46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 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 </a:t>
            </a:r>
            <a:r>
              <a:rPr lang="ko-KR" altLang="en-US" sz="1000" spc="-50" dirty="0" err="1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엔코아타워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서초동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spc="-5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02-754-7301 |  </a:t>
            </a:r>
            <a:r>
              <a:rPr lang="en-US" altLang="ko-KR" sz="1000" b="1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 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02-754-7305 | </a:t>
            </a:r>
            <a:r>
              <a:rPr lang="en-US" altLang="ko-KR" sz="1000" b="1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sales@en-core.com</a:t>
            </a:r>
            <a:r>
              <a:rPr lang="en-US" altLang="ko-KR" sz="1000" spc="-50" baseline="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| </a:t>
            </a:r>
            <a:r>
              <a:rPr lang="en-US" altLang="ko-KR" sz="1000" b="1" spc="-50" baseline="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000" spc="-50" baseline="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http://dataware.kr</a:t>
            </a:r>
            <a:endParaRPr lang="ko-KR" altLang="en-US" sz="1000" spc="-5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3"/>
          <p:cNvSpPr txBox="1"/>
          <p:nvPr userDrawn="1"/>
        </p:nvSpPr>
        <p:spPr bwMode="auto">
          <a:xfrm>
            <a:off x="106760" y="2610167"/>
            <a:ext cx="6272390" cy="1367491"/>
          </a:xfrm>
          <a:prstGeom prst="rect">
            <a:avLst/>
          </a:prstGeom>
          <a:noFill/>
        </p:spPr>
        <p:txBody>
          <a:bodyPr wrap="none" lIns="0" tIns="0" rIns="0" bIns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spc="-5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r>
              <a:rPr lang="en-US" altLang="ko-KR" sz="2400" b="1" spc="-50" baseline="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‘Plan, Do, See.’</a:t>
            </a:r>
          </a:p>
          <a:p>
            <a:pPr algn="l">
              <a:defRPr/>
            </a:pPr>
            <a:r>
              <a:rPr lang="en-US" altLang="ko-KR" sz="2400" b="1" spc="-50" baseline="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DATAWARE™ </a:t>
            </a:r>
          </a:p>
          <a:p>
            <a:pPr algn="l">
              <a:defRPr/>
            </a:pPr>
            <a:endParaRPr lang="en-US" altLang="ko-KR" sz="1000" b="1" spc="-50" baseline="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defRPr/>
            </a:pPr>
            <a:r>
              <a:rPr lang="en-US" altLang="ko-KR" sz="1400" b="1" spc="-50" baseline="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400" b="1" spc="-50" baseline="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기반으로 세상을 선도합니다</a:t>
            </a:r>
            <a:r>
              <a:rPr lang="en-US" altLang="ko-KR" sz="1400" b="1" spc="-50" baseline="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</a:p>
          <a:p>
            <a:pPr algn="l">
              <a:defRPr/>
            </a:pPr>
            <a:r>
              <a:rPr lang="en-US" altLang="ko-KR" sz="1400" b="1" spc="-50" baseline="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Data Driven World, EN-CORE</a:t>
            </a:r>
          </a:p>
        </p:txBody>
      </p:sp>
      <p:sp>
        <p:nvSpPr>
          <p:cNvPr id="17" name="직사각형 16"/>
          <p:cNvSpPr/>
          <p:nvPr userDrawn="1"/>
        </p:nvSpPr>
        <p:spPr>
          <a:xfrm rot="5400000">
            <a:off x="8294368" y="575769"/>
            <a:ext cx="1196752" cy="504000"/>
          </a:xfrm>
          <a:prstGeom prst="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0B406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"/>
          <p:cNvSpPr txBox="1"/>
          <p:nvPr userDrawn="1"/>
        </p:nvSpPr>
        <p:spPr>
          <a:xfrm rot="5400000">
            <a:off x="8493748" y="581329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DA#</a:t>
            </a:r>
            <a:endParaRPr lang="ko-KR" altLang="en-US" sz="24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85B58947-B14D-4528-99D7-C0CB35319A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143834"/>
            <a:ext cx="1238154" cy="1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 userDrawn="1"/>
        </p:nvSpPr>
        <p:spPr>
          <a:xfrm>
            <a:off x="2384044" y="918805"/>
            <a:ext cx="863552" cy="538609"/>
          </a:xfrm>
          <a:prstGeom prst="rect">
            <a:avLst/>
          </a:prstGeom>
          <a:noFill/>
        </p:spPr>
        <p:txBody>
          <a:bodyPr wrap="none" lIns="72000" rIns="72000" bIns="0" anchor="b">
            <a:spAutoFit/>
          </a:bodyPr>
          <a:lstStyle/>
          <a:p>
            <a:pPr lvl="0"/>
            <a:r>
              <a:rPr kumimoji="0" lang="ko-KR" altLang="en-US" sz="3200" b="1" spc="-50" dirty="0">
                <a:solidFill>
                  <a:srgbClr val="00797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pic>
        <p:nvPicPr>
          <p:cNvPr id="26" name="Picture 2" descr="D:\엔코아\02. 제품_DATAWARE™\08. DARAWARE™\141216 신혜영 선임님-데이터웨어 로고 워터마크\Hexagon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84" y="764704"/>
            <a:ext cx="74771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D97AD35E-4C8C-4498-9A54-DDD0EBD465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237312"/>
            <a:ext cx="1238154" cy="187201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8F86C154-1643-42BC-B98F-1F4127357C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6858" y="1084142"/>
            <a:ext cx="254743" cy="1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9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4678473" y="1081335"/>
            <a:ext cx="1909497" cy="323165"/>
          </a:xfrm>
          <a:prstGeom prst="rect">
            <a:avLst/>
          </a:prstGeom>
          <a:noFill/>
        </p:spPr>
        <p:txBody>
          <a:bodyPr wrap="none" tIns="0">
            <a:spAutoFit/>
          </a:bodyPr>
          <a:lstStyle>
            <a:lvl1pPr marL="0" indent="0">
              <a:lnSpc>
                <a:spcPct val="150000"/>
              </a:lnSpc>
              <a:buNone/>
              <a:defRPr kumimoji="0" lang="ko-KR" altLang="en-US" sz="1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텍스트 스타일을 편집합니다</a:t>
            </a:r>
          </a:p>
        </p:txBody>
      </p:sp>
      <p:sp>
        <p:nvSpPr>
          <p:cNvPr id="17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1520" y="1217946"/>
            <a:ext cx="4104456" cy="95410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>
            <a:lvl1pPr marL="0" indent="0">
              <a:buNone/>
              <a:defRPr kumimoji="0" lang="ko-KR" altLang="en-US" sz="2800" b="1" i="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4572000" y="548679"/>
            <a:ext cx="0" cy="561600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2800A289-BE98-4305-BAC2-2931A57E16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237312"/>
            <a:ext cx="1238154" cy="1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4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8928648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AC252176-2AFA-4D10-8CEE-74DAA557DD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0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8928992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3EA142-D3B7-47A5-A27F-5F775754842D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79456628-CD12-4B2D-8664-A8EE3AEEC5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2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8928992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5D866C-64FD-4C64-9438-859E31E9C1FE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ED3FC7F9-886C-439E-B920-CC02F58369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60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940152" y="1196752"/>
            <a:ext cx="3096344" cy="5334611"/>
            <a:chOff x="4518960" y="2684463"/>
            <a:chExt cx="1789766" cy="5262603"/>
          </a:xfrm>
        </p:grpSpPr>
        <p:sp>
          <p:nvSpPr>
            <p:cNvPr id="10" name="AutoShape 1590"/>
            <p:cNvSpPr>
              <a:spLocks noChangeArrowheads="1"/>
            </p:cNvSpPr>
            <p:nvPr/>
          </p:nvSpPr>
          <p:spPr bwMode="auto">
            <a:xfrm>
              <a:off x="4518960" y="2692933"/>
              <a:ext cx="1789766" cy="5254133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13" name="양쪽 모서리가 둥근 사각형 12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15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107504" y="1196752"/>
            <a:ext cx="5748594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5CAA87A-54F2-4F07-A253-F8CA1D5862AC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래픽 19">
            <a:extLst>
              <a:ext uri="{FF2B5EF4-FFF2-40B4-BE49-F238E27FC236}">
                <a16:creationId xmlns:a16="http://schemas.microsoft.com/office/drawing/2014/main" id="{1B35922B-99EB-4469-B27E-0166680A07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5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 txBox="1">
            <a:spLocks noChangeArrowheads="1"/>
          </p:cNvSpPr>
          <p:nvPr userDrawn="1"/>
        </p:nvSpPr>
        <p:spPr bwMode="auto">
          <a:xfrm>
            <a:off x="4355976" y="6597352"/>
            <a:ext cx="614362" cy="18829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b="0" kern="1200">
                <a:solidFill>
                  <a:schemeClr val="tx1"/>
                </a:solidFill>
                <a:latin typeface="Rix모던고딕 M" pitchFamily="18" charset="-127"/>
                <a:ea typeface="Rix모던고딕 M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defTabSz="914315"/>
            <a:fld id="{4DD48468-F2DE-46FF-8245-D45D449E686B}" type="slidenum">
              <a:rPr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15"/>
              <a:t>‹#›</a:t>
            </a:fld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5940152" y="1196752"/>
            <a:ext cx="3096344" cy="5334611"/>
            <a:chOff x="4518960" y="2684463"/>
            <a:chExt cx="1789766" cy="5262603"/>
          </a:xfrm>
        </p:grpSpPr>
        <p:sp>
          <p:nvSpPr>
            <p:cNvPr id="25" name="AutoShape 1590"/>
            <p:cNvSpPr>
              <a:spLocks noChangeArrowheads="1"/>
            </p:cNvSpPr>
            <p:nvPr/>
          </p:nvSpPr>
          <p:spPr bwMode="auto">
            <a:xfrm>
              <a:off x="4518960" y="2692933"/>
              <a:ext cx="1789766" cy="5254133"/>
            </a:xfrm>
            <a:prstGeom prst="roundRect">
              <a:avLst>
                <a:gd name="adj" fmla="val 1317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6" name="그룹 41"/>
            <p:cNvGrpSpPr/>
            <p:nvPr/>
          </p:nvGrpSpPr>
          <p:grpSpPr>
            <a:xfrm>
              <a:off x="4594325" y="2684463"/>
              <a:ext cx="1639036" cy="278843"/>
              <a:chOff x="6858485" y="2318306"/>
              <a:chExt cx="2722314" cy="278843"/>
            </a:xfrm>
          </p:grpSpPr>
          <p:sp>
            <p:nvSpPr>
              <p:cNvPr id="27" name="양쪽 모서리가 둥근 사각형 26"/>
              <p:cNvSpPr/>
              <p:nvPr/>
            </p:nvSpPr>
            <p:spPr>
              <a:xfrm flipV="1">
                <a:off x="6858485" y="2318306"/>
                <a:ext cx="2722314" cy="278843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2" indent="-92075" algn="ctr" defTabSz="995690" fontAlgn="base" latinLnBrk="0">
                  <a:lnSpc>
                    <a:spcPct val="12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defRPr/>
                </a:pPr>
                <a:endParaRPr lang="ko-KR" altLang="en-US" sz="1100" b="1" kern="0" spc="-1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AutoShape 1571"/>
              <p:cNvSpPr>
                <a:spLocks noChangeArrowheads="1"/>
              </p:cNvSpPr>
              <p:nvPr/>
            </p:nvSpPr>
            <p:spPr bwMode="auto">
              <a:xfrm>
                <a:off x="6983078" y="2362482"/>
                <a:ext cx="2475453" cy="170259"/>
              </a:xfrm>
              <a:prstGeom prst="roundRect">
                <a:avLst>
                  <a:gd name="adj" fmla="val 16667"/>
                </a:avLst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ctr" defTabSz="1279525">
                  <a:buSzPct val="140000"/>
                  <a:defRPr/>
                </a:pPr>
                <a:endParaRPr lang="ko-KR" altLang="en-US" sz="1000" b="1" spc="-10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30" name="AutoShape 1571"/>
          <p:cNvSpPr>
            <a:spLocks noChangeArrowheads="1"/>
          </p:cNvSpPr>
          <p:nvPr userDrawn="1"/>
        </p:nvSpPr>
        <p:spPr bwMode="auto">
          <a:xfrm>
            <a:off x="6064033" y="1248291"/>
            <a:ext cx="2650270" cy="17441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1279525">
              <a:buSzPct val="140000"/>
              <a:defRPr/>
            </a:pPr>
            <a:r>
              <a:rPr lang="ko-KR" altLang="en-US" sz="1000" b="1" spc="-10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설명</a:t>
            </a: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07504" y="1196752"/>
            <a:ext cx="5748594" cy="5334611"/>
          </a:xfrm>
          <a:prstGeom prst="roundRect">
            <a:avLst>
              <a:gd name="adj" fmla="val 1111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2D2D6EE-E363-440C-929E-44114AF3E760}"/>
              </a:ext>
            </a:extLst>
          </p:cNvPr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15875">
            <a:solidFill>
              <a:srgbClr val="007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:a16="http://schemas.microsoft.com/office/drawing/2014/main" id="{E3E88910-8918-466A-9087-4C6C859A8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241342"/>
            <a:ext cx="392702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2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/>
          </p:nvPr>
        </p:nvSpPr>
        <p:spPr>
          <a:xfrm>
            <a:off x="121096" y="274638"/>
            <a:ext cx="8915400" cy="1143000"/>
          </a:xfrm>
          <a:prstGeom prst="rect">
            <a:avLst/>
          </a:prstGeom>
        </p:spPr>
        <p:txBody>
          <a:bodyPr vert="horz" lIns="95782" tIns="47891" rIns="95782" bIns="47891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텍스트 개체 틀 2"/>
          <p:cNvSpPr>
            <a:spLocks noGrp="1"/>
          </p:cNvSpPr>
          <p:nvPr>
            <p:ph type="body" idx="1"/>
          </p:nvPr>
        </p:nvSpPr>
        <p:spPr>
          <a:xfrm>
            <a:off x="121096" y="1600201"/>
            <a:ext cx="8915400" cy="4525963"/>
          </a:xfrm>
          <a:prstGeom prst="rect">
            <a:avLst/>
          </a:prstGeom>
        </p:spPr>
        <p:txBody>
          <a:bodyPr vert="horz" lIns="95782" tIns="47891" rIns="95782" bIns="47891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121096" y="6356350"/>
            <a:ext cx="2311400" cy="365125"/>
          </a:xfrm>
          <a:prstGeom prst="rect">
            <a:avLst/>
          </a:prstGeom>
        </p:spPr>
        <p:txBody>
          <a:bodyPr vert="horz" lIns="95782" tIns="47891" rIns="95782" bIns="4789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10346" y="6356350"/>
            <a:ext cx="3136900" cy="365125"/>
          </a:xfrm>
          <a:prstGeom prst="rect">
            <a:avLst/>
          </a:prstGeom>
        </p:spPr>
        <p:txBody>
          <a:bodyPr vert="horz" lIns="95782" tIns="47891" rIns="95782" bIns="4789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25096" y="6356350"/>
            <a:ext cx="2311400" cy="365125"/>
          </a:xfrm>
          <a:prstGeom prst="rect">
            <a:avLst/>
          </a:prstGeom>
        </p:spPr>
        <p:txBody>
          <a:bodyPr vert="horz" lIns="95782" tIns="47891" rIns="95782" bIns="4789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C1327-FE1C-4887-B9B0-94DAC6DD0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05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62" r:id="rId3"/>
    <p:sldLayoutId id="2147483672" r:id="rId4"/>
    <p:sldLayoutId id="2147483664" r:id="rId5"/>
    <p:sldLayoutId id="2147483681" r:id="rId6"/>
    <p:sldLayoutId id="2147483683" r:id="rId7"/>
    <p:sldLayoutId id="2147483686" r:id="rId8"/>
    <p:sldLayoutId id="2147483673" r:id="rId9"/>
    <p:sldLayoutId id="2147483674" r:id="rId10"/>
    <p:sldLayoutId id="2147483675" r:id="rId11"/>
    <p:sldLayoutId id="2147483687" r:id="rId12"/>
    <p:sldLayoutId id="2147483676" r:id="rId13"/>
    <p:sldLayoutId id="2147483688" r:id="rId14"/>
    <p:sldLayoutId id="2147483689" r:id="rId15"/>
    <p:sldLayoutId id="2147483677" r:id="rId16"/>
    <p:sldLayoutId id="2147483690" r:id="rId17"/>
    <p:sldLayoutId id="2147483685" r:id="rId18"/>
    <p:sldLayoutId id="2147483678" r:id="rId19"/>
    <p:sldLayoutId id="2147483680" r:id="rId20"/>
    <p:sldLayoutId id="2147483679" r:id="rId21"/>
    <p:sldLayoutId id="2147483691" r:id="rId22"/>
    <p:sldLayoutId id="2147483682" r:id="rId23"/>
    <p:sldLayoutId id="2147483684" r:id="rId24"/>
    <p:sldLayoutId id="2147483692" r:id="rId25"/>
    <p:sldLayoutId id="2147483665" r:id="rId26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4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3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5" Type="http://schemas.openxmlformats.org/officeDocument/2006/relationships/image" Target="../media/image39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40.png"/><Relationship Id="rId9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5.png"/><Relationship Id="rId5" Type="http://schemas.openxmlformats.org/officeDocument/2006/relationships/image" Target="../media/image40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9.png"/><Relationship Id="rId5" Type="http://schemas.openxmlformats.org/officeDocument/2006/relationships/image" Target="../media/image39.png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9.png"/><Relationship Id="rId5" Type="http://schemas.openxmlformats.org/officeDocument/2006/relationships/image" Target="../media/image40.png"/><Relationship Id="rId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1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openxmlformats.org/officeDocument/2006/relationships/image" Target="../media/image20.png"/><Relationship Id="rId4" Type="http://schemas.openxmlformats.org/officeDocument/2006/relationships/image" Target="../media/image153.png"/><Relationship Id="rId9" Type="http://schemas.openxmlformats.org/officeDocument/2006/relationships/image" Target="../media/image15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5.wmf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2507CDF4-FE02-4BB1-A01C-4730588FC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42" y="1168788"/>
            <a:ext cx="1161892" cy="1152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8D9A7-A54D-4225-B4A2-3BA1809E4371}"/>
              </a:ext>
            </a:extLst>
          </p:cNvPr>
          <p:cNvSpPr txBox="1"/>
          <p:nvPr/>
        </p:nvSpPr>
        <p:spPr>
          <a:xfrm>
            <a:off x="0" y="764704"/>
            <a:ext cx="9144000" cy="215444"/>
          </a:xfrm>
          <a:prstGeom prst="rect">
            <a:avLst/>
          </a:prstGeom>
          <a:noFill/>
        </p:spPr>
        <p:txBody>
          <a:bodyPr wrap="square" lIns="468000" tIns="0" rIns="0" bIns="0" rtlCol="0">
            <a:spAutoFit/>
          </a:bodyPr>
          <a:lstStyle/>
          <a:p>
            <a:r>
              <a:rPr lang="en-US" altLang="ko-KR" sz="1400" i="1" spc="-80">
                <a:solidFill>
                  <a:schemeClr val="tx1">
                    <a:lumMod val="65000"/>
                    <a:lumOff val="35000"/>
                  </a:schemeClr>
                </a:solidFill>
              </a:rPr>
              <a:t>Enterprise Data Modeling Tool</a:t>
            </a:r>
            <a:endParaRPr lang="ko-KR" altLang="en-US" sz="1400" i="1" spc="-8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385E5B-B394-494B-9F7C-8B5FABCEF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424" r="15912"/>
          <a:stretch/>
        </p:blipFill>
        <p:spPr>
          <a:xfrm>
            <a:off x="5364088" y="0"/>
            <a:ext cx="3779912" cy="3891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A7C9A-3002-4861-8B41-1FF7D320E1B1}"/>
              </a:ext>
            </a:extLst>
          </p:cNvPr>
          <p:cNvSpPr txBox="1"/>
          <p:nvPr/>
        </p:nvSpPr>
        <p:spPr>
          <a:xfrm>
            <a:off x="0" y="3374255"/>
            <a:ext cx="9144000" cy="1231106"/>
          </a:xfrm>
          <a:prstGeom prst="rect">
            <a:avLst/>
          </a:prstGeom>
          <a:noFill/>
        </p:spPr>
        <p:txBody>
          <a:bodyPr wrap="square" lIns="468000" tIns="0" rIns="0" bIns="0" rtlCol="0">
            <a:spAutoFit/>
          </a:bodyPr>
          <a:lstStyle/>
          <a:p>
            <a:r>
              <a:rPr lang="en-US" altLang="ko-KR" sz="2600" b="1" spc="-80">
                <a:solidFill>
                  <a:schemeClr val="tx1">
                    <a:lumMod val="75000"/>
                    <a:lumOff val="25000"/>
                  </a:schemeClr>
                </a:solidFill>
              </a:rPr>
              <a:t>DATAWARE™ DA#</a:t>
            </a:r>
          </a:p>
          <a:p>
            <a:r>
              <a:rPr lang="ko-KR" altLang="en-US" sz="5400" b="1" spc="-80">
                <a:solidFill>
                  <a:schemeClr val="tx1">
                    <a:lumMod val="75000"/>
                    <a:lumOff val="25000"/>
                  </a:schemeClr>
                </a:solidFill>
              </a:rPr>
              <a:t>교육자료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F7E4B-ABA7-4657-931C-B44BB4989F23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E728AF1-2684-4A74-8E03-F31AB4D8DF0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0800" y="5838298"/>
            <a:ext cx="1722401" cy="226774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09E4118-450D-4F85-825C-1EB3DD89777E}"/>
              </a:ext>
            </a:extLst>
          </p:cNvPr>
          <p:cNvSpPr txBox="1"/>
          <p:nvPr/>
        </p:nvSpPr>
        <p:spPr bwMode="auto">
          <a:xfrm>
            <a:off x="-1" y="6237312"/>
            <a:ext cx="9144745" cy="306214"/>
          </a:xfrm>
          <a:prstGeom prst="rect">
            <a:avLst/>
          </a:prstGeom>
          <a:noFill/>
        </p:spPr>
        <p:txBody>
          <a:bodyPr wrap="none" lIns="0" tIns="0" rIns="0" bIns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spc="-5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㈜엔코아 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 서초구 서초대로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46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 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 </a:t>
            </a:r>
            <a:r>
              <a:rPr lang="ko-KR" altLang="en-US" sz="1000" spc="-50" dirty="0" err="1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엔코아타워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서초동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spc="-5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02-754-7301 |  </a:t>
            </a:r>
            <a:r>
              <a:rPr lang="en-US" altLang="ko-KR" sz="1000" b="1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 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02-754-7305 | </a:t>
            </a:r>
            <a:r>
              <a:rPr lang="en-US" altLang="ko-KR" sz="1000" b="1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sales@en-core.com</a:t>
            </a:r>
            <a:r>
              <a:rPr lang="en-US" altLang="ko-KR" sz="1000" spc="-50" baseline="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| </a:t>
            </a:r>
            <a:r>
              <a:rPr lang="en-US" altLang="ko-KR" sz="1000" b="1" spc="-50" baseline="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000" spc="-50" baseline="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http://dataware.kr</a:t>
            </a:r>
            <a:endParaRPr lang="ko-KR" altLang="en-US" sz="1000" spc="-5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20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542E9D7B-C2B6-4F7E-A3F7-8D639C02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4" y="3373063"/>
            <a:ext cx="2552700" cy="3009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2991267" cy="13527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2860" y="1556792"/>
            <a:ext cx="322387" cy="2446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04054" y="126876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 만들기 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Text Box 82"/>
          <p:cNvSpPr txBox="1">
            <a:spLocks noChangeArrowheads="1"/>
          </p:cNvSpPr>
          <p:nvPr/>
        </p:nvSpPr>
        <p:spPr bwMode="auto">
          <a:xfrm>
            <a:off x="6318492" y="166690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리본바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상단의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새로만들기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튼을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84168" y="20294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Text Box 82"/>
          <p:cNvSpPr txBox="1">
            <a:spLocks noChangeArrowheads="1"/>
          </p:cNvSpPr>
          <p:nvPr/>
        </p:nvSpPr>
        <p:spPr bwMode="auto">
          <a:xfrm>
            <a:off x="6318492" y="2002799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모델의 유형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090939" y="40904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 Box 82"/>
          <p:cNvSpPr txBox="1">
            <a:spLocks noChangeArrowheads="1"/>
          </p:cNvSpPr>
          <p:nvPr/>
        </p:nvSpPr>
        <p:spPr bwMode="auto">
          <a:xfrm>
            <a:off x="6325263" y="4071279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Target DBMS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를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84168" y="448285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7" name="Text Box 82"/>
          <p:cNvSpPr txBox="1">
            <a:spLocks noChangeArrowheads="1"/>
          </p:cNvSpPr>
          <p:nvPr/>
        </p:nvSpPr>
        <p:spPr bwMode="auto">
          <a:xfrm>
            <a:off x="6318492" y="4456162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버튼을 눌러 모델을 추가합니다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11760" y="388131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aphicFrame>
        <p:nvGraphicFramePr>
          <p:cNvPr id="22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832334"/>
              </p:ext>
            </p:extLst>
          </p:nvPr>
        </p:nvGraphicFramePr>
        <p:xfrm>
          <a:off x="6091039" y="2393432"/>
          <a:ext cx="2657425" cy="1453896"/>
        </p:xfrm>
        <a:graphic>
          <a:graphicData uri="http://schemas.openxmlformats.org/drawingml/2006/table">
            <a:tbl>
              <a:tblPr/>
              <a:tblGrid>
                <a:gridCol w="733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유형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77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개괄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‘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개괄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’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모델을 생성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77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개념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‘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개념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’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모델을 생성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논리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‘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논리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’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모델을 생성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물리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‘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물리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’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모델을 생성한다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kumimoji="1" lang="ko-KR" altLang="en-US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논리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,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물리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‘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논리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’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와 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‘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물리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‘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모델을 생성한다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2403046" y="497133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47664" y="566124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85" y="3185581"/>
            <a:ext cx="1697289" cy="319738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090939" y="487094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0" name="Text Box 82"/>
          <p:cNvSpPr txBox="1">
            <a:spLocks noChangeArrowheads="1"/>
          </p:cNvSpPr>
          <p:nvPr/>
        </p:nvSpPr>
        <p:spPr bwMode="auto">
          <a:xfrm>
            <a:off x="6325263" y="4844251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모델관리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창에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새모델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이 추가되었습니다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139952" y="184015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4" name="아래쪽 화살표 33"/>
          <p:cNvSpPr/>
          <p:nvPr/>
        </p:nvSpPr>
        <p:spPr bwMode="auto">
          <a:xfrm flipH="1">
            <a:off x="1660268" y="2959280"/>
            <a:ext cx="252000" cy="364034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5" name="아래쪽 화살표 34"/>
          <p:cNvSpPr/>
          <p:nvPr/>
        </p:nvSpPr>
        <p:spPr bwMode="auto">
          <a:xfrm rot="16200000" flipH="1">
            <a:off x="3149236" y="4591113"/>
            <a:ext cx="252000" cy="57380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96DF7BBB-2E59-4E20-A788-A1CD3052A076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5584AD-BCF4-4EEE-87AF-1970D04E5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941" y="1361109"/>
            <a:ext cx="1900425" cy="15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7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47" y="1628800"/>
            <a:ext cx="4695825" cy="876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09253" y="1672232"/>
            <a:ext cx="360040" cy="63805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14" y="2788146"/>
            <a:ext cx="1828800" cy="1504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336" y="2892921"/>
            <a:ext cx="1619250" cy="1295400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 bwMode="auto">
          <a:xfrm rot="16200000" flipH="1">
            <a:off x="3083002" y="3329992"/>
            <a:ext cx="252000" cy="43200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2253" y="153351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24336" y="280950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 Box 82"/>
          <p:cNvSpPr txBox="1">
            <a:spLocks noChangeArrowheads="1"/>
          </p:cNvSpPr>
          <p:nvPr/>
        </p:nvSpPr>
        <p:spPr bwMode="auto">
          <a:xfrm>
            <a:off x="6318492" y="1668503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홈 탭의 그리기 그룹에서 엔터티 아이콘을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47" y="2930518"/>
            <a:ext cx="428625" cy="400050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471547" y="286521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084168" y="20294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6318492" y="2002799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마우스의 커서가 엔터티 모양으로 바뀝니다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090939" y="241525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7" name="Text Box 82"/>
          <p:cNvSpPr txBox="1">
            <a:spLocks noChangeArrowheads="1"/>
          </p:cNvSpPr>
          <p:nvPr/>
        </p:nvSpPr>
        <p:spPr bwMode="auto">
          <a:xfrm>
            <a:off x="6325263" y="2325513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다이어그램의 원하는 위치에 마우스를 클릭하거나 원하는 엔터티의 크기만큼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Drag &amp; Drop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84168" y="280761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9" name="Text Box 82"/>
          <p:cNvSpPr txBox="1">
            <a:spLocks noChangeArrowheads="1"/>
          </p:cNvSpPr>
          <p:nvPr/>
        </p:nvSpPr>
        <p:spPr bwMode="auto">
          <a:xfrm>
            <a:off x="6318492" y="2780928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엔터티가 논리 다이어그램에 생성됩니다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auto">
          <a:xfrm>
            <a:off x="1194693" y="2915730"/>
            <a:ext cx="1474065" cy="1177056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2" name="모서리가 둥근 직사각형 11"/>
          <p:cNvSpPr/>
          <p:nvPr/>
        </p:nvSpPr>
        <p:spPr>
          <a:xfrm>
            <a:off x="1075015" y="284548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4" name="Text Box 82"/>
          <p:cNvSpPr txBox="1">
            <a:spLocks noChangeAspect="1" noChangeArrowheads="1"/>
          </p:cNvSpPr>
          <p:nvPr/>
        </p:nvSpPr>
        <p:spPr bwMode="auto">
          <a:xfrm>
            <a:off x="1510540" y="3374421"/>
            <a:ext cx="784831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0" algn="ctr" defTabSz="914400" eaLnBrk="1" latinLnBrk="0" hangingPunct="1">
              <a:lnSpc>
                <a:spcPct val="90000"/>
              </a:lnSpc>
              <a:defRPr sz="1100" spc="-80"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defRPr>
            </a:lvl1pPr>
            <a:lvl2pPr defTabSz="914400" eaLnBrk="1" hangingPunct="1">
              <a:defRPr sz="1800">
                <a:latin typeface="+mn-lt"/>
                <a:ea typeface="+mn-ea"/>
              </a:defRPr>
            </a:lvl2pPr>
            <a:lvl3pPr defTabSz="914400" eaLnBrk="1" hangingPunct="1">
              <a:defRPr sz="1800">
                <a:latin typeface="+mn-lt"/>
                <a:ea typeface="+mn-ea"/>
              </a:defRPr>
            </a:lvl3pPr>
            <a:lvl4pPr defTabSz="914400" eaLnBrk="1" hangingPunct="1">
              <a:defRPr sz="1800">
                <a:latin typeface="+mn-lt"/>
                <a:ea typeface="+mn-ea"/>
              </a:defRPr>
            </a:lvl4pPr>
            <a:lvl5pPr defTabSz="914400" eaLnBrk="1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ko-KR" sz="1200" dirty="0">
                <a:solidFill>
                  <a:prstClr val="black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Drag &amp; Drop</a:t>
            </a:r>
            <a:endParaRPr lang="ko-KR" altLang="en-US" sz="1200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263" y="4889867"/>
            <a:ext cx="3267075" cy="1247775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109179" y="4797152"/>
            <a:ext cx="366477" cy="318054"/>
            <a:chOff x="7853926" y="3191001"/>
            <a:chExt cx="366477" cy="318054"/>
          </a:xfrm>
        </p:grpSpPr>
        <p:pic>
          <p:nvPicPr>
            <p:cNvPr id="36" name="Picture 6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64" y="3191001"/>
              <a:ext cx="342048" cy="318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 Box 66"/>
            <p:cNvSpPr txBox="1">
              <a:spLocks noChangeArrowheads="1"/>
            </p:cNvSpPr>
            <p:nvPr/>
          </p:nvSpPr>
          <p:spPr bwMode="auto">
            <a:xfrm>
              <a:off x="7853926" y="3276031"/>
              <a:ext cx="36647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 contourW="12700">
                <a:bevelT w="1270" h="38100"/>
                <a:contourClr>
                  <a:srgbClr val="C00000"/>
                </a:contourClr>
              </a:sp3d>
            </a:bodyPr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예</a:t>
              </a:r>
            </a:p>
          </p:txBody>
        </p:sp>
      </p:grpSp>
      <p:sp>
        <p:nvSpPr>
          <p:cNvPr id="39" name="Text Box 82"/>
          <p:cNvSpPr txBox="1">
            <a:spLocks noChangeArrowheads="1"/>
          </p:cNvSpPr>
          <p:nvPr/>
        </p:nvSpPr>
        <p:spPr bwMode="auto">
          <a:xfrm>
            <a:off x="6274708" y="3123920"/>
            <a:ext cx="2567730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엔터티를 더블클릭하면 엔터티의 속성정보들을 관리할 수 있는 엔터티 편집창이 실행됩니다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7" name="Picture 80" descr="패턴-07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3243609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엔터티 생성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646" y="1377071"/>
            <a:ext cx="352425" cy="219075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002BFCCD-5A5D-4184-A116-E1C24C7B4B3D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039263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 Box 82"/>
          <p:cNvSpPr txBox="1">
            <a:spLocks noChangeArrowheads="1"/>
          </p:cNvSpPr>
          <p:nvPr/>
        </p:nvSpPr>
        <p:spPr bwMode="auto">
          <a:xfrm>
            <a:off x="6318492" y="166690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엔터티를 더블클릭합니다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엔터티 정의 항목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84168" y="213007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4" name="Text Box 82"/>
          <p:cNvSpPr txBox="1">
            <a:spLocks noChangeArrowheads="1"/>
          </p:cNvSpPr>
          <p:nvPr/>
        </p:nvSpPr>
        <p:spPr bwMode="auto">
          <a:xfrm>
            <a:off x="6318492" y="2034453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 편집창에서 엔터티명명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분류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단계 등의 기타 항목들을 정의합니다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090939" y="258263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8" name="Text Box 82"/>
          <p:cNvSpPr txBox="1">
            <a:spLocks noChangeArrowheads="1"/>
          </p:cNvSpPr>
          <p:nvPr/>
        </p:nvSpPr>
        <p:spPr bwMode="auto">
          <a:xfrm>
            <a:off x="6325263" y="2561825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확인 버튼을 클릭하여 엔터티 정의를 종료합니다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50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04490"/>
              </p:ext>
            </p:extLst>
          </p:nvPr>
        </p:nvGraphicFramePr>
        <p:xfrm>
          <a:off x="6091039" y="2911208"/>
          <a:ext cx="2657425" cy="1755648"/>
        </p:xfrm>
        <a:graphic>
          <a:graphicData uri="http://schemas.openxmlformats.org/drawingml/2006/table">
            <a:tbl>
              <a:tblPr/>
              <a:tblGrid>
                <a:gridCol w="733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77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정의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엔터티에 대한 내용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77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데이터 처리 형태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엔터티의 생성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 규칙 등의 데이터 처리 내용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특이사항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엔터티에 대한 특이사항 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Note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엔터티 분석 과정에서 엔터티 별로 메모가 필요한 경우 내용을 입력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UDP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엔터티에 대한 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UDP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정의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60" y="1432570"/>
            <a:ext cx="1562100" cy="12763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7" y="2422052"/>
            <a:ext cx="5463612" cy="3692773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189047" y="143257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2" name="Freeform 308"/>
          <p:cNvSpPr>
            <a:spLocks/>
          </p:cNvSpPr>
          <p:nvPr/>
        </p:nvSpPr>
        <p:spPr bwMode="auto">
          <a:xfrm rot="1569882" flipH="1">
            <a:off x="1773007" y="2096713"/>
            <a:ext cx="480517" cy="334145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4" name="Text Box 82"/>
          <p:cNvSpPr txBox="1">
            <a:spLocks noChangeArrowheads="1"/>
          </p:cNvSpPr>
          <p:nvPr/>
        </p:nvSpPr>
        <p:spPr bwMode="auto">
          <a:xfrm>
            <a:off x="2127658" y="5149508"/>
            <a:ext cx="1706446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marL="171450" indent="-171450"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엔터티의 개체 발생관련 정보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40723" y="4942674"/>
            <a:ext cx="1332000" cy="39600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화살표 연결선 3"/>
          <p:cNvCxnSpPr>
            <a:stCxn id="16" idx="3"/>
            <a:endCxn id="54" idx="1"/>
          </p:cNvCxnSpPr>
          <p:nvPr/>
        </p:nvCxnSpPr>
        <p:spPr>
          <a:xfrm>
            <a:off x="1772723" y="5140674"/>
            <a:ext cx="354935" cy="11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440723" y="3414322"/>
            <a:ext cx="1332000" cy="1421469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 Box 82"/>
          <p:cNvSpPr txBox="1">
            <a:spLocks noChangeArrowheads="1"/>
          </p:cNvSpPr>
          <p:nvPr/>
        </p:nvSpPr>
        <p:spPr bwMode="auto">
          <a:xfrm>
            <a:off x="2127658" y="3681141"/>
            <a:ext cx="3094521" cy="134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marL="171450" indent="-171450"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동의어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엔터티명의 동일한 의미의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Alias Name</a:t>
            </a:r>
          </a:p>
          <a:p>
            <a:pPr marL="171450" indent="-171450"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보조명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엔터티명을 보조할 수 있는 의미로 사용될 수 있는 보조명</a:t>
            </a:r>
            <a:endParaRPr lang="en-US" altLang="ko-KR" sz="900" b="1" kern="0" spc="-1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Owner : DB Owner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시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DDL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스크립트 생성 시 활용</a:t>
            </a:r>
          </a:p>
          <a:p>
            <a:pPr marL="171450" indent="-171450"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시점에 따른 엔터티 분류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(Key, Main, Action)</a:t>
            </a:r>
          </a:p>
          <a:p>
            <a:pPr marL="171450" indent="-171450"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단계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엔터티가 정의된 모델링의 단계</a:t>
            </a:r>
            <a:endParaRPr lang="en-US" altLang="ko-KR" sz="900" b="1" kern="0" spc="-1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유형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엔터티의 유형 선택</a:t>
            </a:r>
            <a:endParaRPr lang="en-US" altLang="ko-KR" sz="900" b="1" kern="0" spc="-1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표준화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표준대상 여부 선택</a:t>
            </a:r>
            <a:endParaRPr lang="en-US" altLang="ko-KR" sz="900" b="1" kern="0" spc="-1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소속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엔터티의 오너쉽을 갖고 있는 주제영역을 선택</a:t>
            </a:r>
            <a:endParaRPr lang="en-US" altLang="ko-KR" sz="900" b="1" kern="0" spc="-1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설정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1772723" y="4125056"/>
            <a:ext cx="35493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51C3EA23-95BF-4B15-A776-AD16E4131A44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392545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 Box 82"/>
          <p:cNvSpPr txBox="1">
            <a:spLocks noChangeArrowheads="1"/>
          </p:cNvSpPr>
          <p:nvPr/>
        </p:nvSpPr>
        <p:spPr bwMode="auto">
          <a:xfrm>
            <a:off x="6318492" y="166690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삭제 대상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엔터티를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선택한 후 </a:t>
            </a:r>
            <a:r>
              <a:rPr lang="en-US" altLang="ko-KR" sz="10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[DEL]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키를 누른다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084168" y="20294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6318492" y="2002799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b="1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삭제옵션</a:t>
            </a:r>
            <a:r>
              <a:rPr lang="en-US" altLang="ko-KR" sz="10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를 선택한 후 </a:t>
            </a:r>
            <a:r>
              <a:rPr lang="en-US" altLang="ko-KR" sz="10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r>
              <a:rPr lang="en-US" altLang="ko-KR" sz="10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버튼을 누른다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090939" y="241525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7" name="Text Box 82"/>
          <p:cNvSpPr txBox="1">
            <a:spLocks noChangeArrowheads="1"/>
          </p:cNvSpPr>
          <p:nvPr/>
        </p:nvSpPr>
        <p:spPr bwMode="auto">
          <a:xfrm>
            <a:off x="6325263" y="2394442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모델에서 삭제하면 완전하게 삭제된다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84168" y="280761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9" name="Text Box 82"/>
          <p:cNvSpPr txBox="1">
            <a:spLocks noChangeArrowheads="1"/>
          </p:cNvSpPr>
          <p:nvPr/>
        </p:nvSpPr>
        <p:spPr bwMode="auto">
          <a:xfrm>
            <a:off x="6318492" y="2780928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주제영역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(ERD)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에서만 삭제되고 모델에는 남는다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Text Box 82"/>
          <p:cNvSpPr txBox="1">
            <a:spLocks noChangeArrowheads="1"/>
          </p:cNvSpPr>
          <p:nvPr/>
        </p:nvSpPr>
        <p:spPr bwMode="auto">
          <a:xfrm>
            <a:off x="6274708" y="3123920"/>
            <a:ext cx="2567730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회색으로 표현된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엔터티는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주제영역에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배치되지 않은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7" name="Picture 80" descr="패턴-07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3243609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엔터티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삭제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06641"/>
            <a:ext cx="1847850" cy="1095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648045"/>
            <a:ext cx="2853361" cy="205919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095453" y="130664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45096" y="292673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0" name="Freeform 308"/>
          <p:cNvSpPr>
            <a:spLocks/>
          </p:cNvSpPr>
          <p:nvPr/>
        </p:nvSpPr>
        <p:spPr bwMode="auto">
          <a:xfrm rot="3200491" flipH="1">
            <a:off x="1979198" y="2211736"/>
            <a:ext cx="480517" cy="334145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65056" y="3546602"/>
            <a:ext cx="793832" cy="26462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2125164" y="3558026"/>
            <a:ext cx="957860" cy="25320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2276" y="3244326"/>
            <a:ext cx="1719733" cy="2416922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353212" y="4221089"/>
            <a:ext cx="957860" cy="21602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4353212" y="40410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245096" y="495327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99592" y="5235286"/>
            <a:ext cx="2155268" cy="288032"/>
          </a:xfrm>
          <a:prstGeom prst="rect">
            <a:avLst/>
          </a:prstGeom>
          <a:solidFill>
            <a:srgbClr val="007851"/>
          </a:solidFill>
          <a:ln w="1905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ko-KR" altLang="en-US" b="1" kern="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엔터티</a:t>
            </a:r>
            <a:r>
              <a:rPr kumimoji="1"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삭제</a:t>
            </a:r>
          </a:p>
        </p:txBody>
      </p:sp>
      <p:cxnSp>
        <p:nvCxnSpPr>
          <p:cNvPr id="48" name="직선 연결선 47"/>
          <p:cNvCxnSpPr>
            <a:stCxn id="4" idx="2"/>
          </p:cNvCxnSpPr>
          <p:nvPr/>
        </p:nvCxnSpPr>
        <p:spPr bwMode="auto">
          <a:xfrm>
            <a:off x="1461972" y="3811227"/>
            <a:ext cx="157700" cy="1322046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0" name="직선 연결선 49"/>
          <p:cNvCxnSpPr>
            <a:stCxn id="41" idx="2"/>
          </p:cNvCxnSpPr>
          <p:nvPr/>
        </p:nvCxnSpPr>
        <p:spPr bwMode="auto">
          <a:xfrm>
            <a:off x="2604094" y="3811227"/>
            <a:ext cx="1749118" cy="553877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1F25D1C8-C7C0-4833-AAA2-67D43492284A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20051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223" y="5036987"/>
            <a:ext cx="1447800" cy="1162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96" y="1548408"/>
            <a:ext cx="1133475" cy="10668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23528" y="146679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" name="Text Box 82"/>
          <p:cNvSpPr txBox="1">
            <a:spLocks noChangeArrowheads="1"/>
          </p:cNvSpPr>
          <p:nvPr/>
        </p:nvSpPr>
        <p:spPr bwMode="auto">
          <a:xfrm>
            <a:off x="6318492" y="166690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사원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엔터티를 더블클릭합니다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084168" y="20294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Text Box 82"/>
          <p:cNvSpPr txBox="1">
            <a:spLocks noChangeArrowheads="1"/>
          </p:cNvSpPr>
          <p:nvPr/>
        </p:nvSpPr>
        <p:spPr bwMode="auto">
          <a:xfrm>
            <a:off x="6318492" y="2002799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 편집창에서 속성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Tab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024" y="5084613"/>
            <a:ext cx="1133475" cy="1066800"/>
          </a:xfrm>
          <a:prstGeom prst="rect">
            <a:avLst/>
          </a:prstGeom>
        </p:spPr>
      </p:pic>
      <p:sp>
        <p:nvSpPr>
          <p:cNvPr id="17" name="아래쪽 화살표 16"/>
          <p:cNvSpPr/>
          <p:nvPr/>
        </p:nvSpPr>
        <p:spPr bwMode="auto">
          <a:xfrm rot="16200000" flipH="1">
            <a:off x="2880861" y="5402013"/>
            <a:ext cx="252000" cy="43200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318492" y="2295922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속성명을 입력하고 속성명에 대한 정보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(PK, NotNull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여부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보조식별자 등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들을 정의합니다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6318492" y="2751725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엔터티에 속성이 생성됩니다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6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982418"/>
              </p:ext>
            </p:extLst>
          </p:nvPr>
        </p:nvGraphicFramePr>
        <p:xfrm>
          <a:off x="6091039" y="3055224"/>
          <a:ext cx="2657425" cy="1453896"/>
        </p:xfrm>
        <a:graphic>
          <a:graphicData uri="http://schemas.openxmlformats.org/drawingml/2006/table">
            <a:tbl>
              <a:tblPr/>
              <a:tblGrid>
                <a:gridCol w="733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구분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$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비상속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77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#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실질 식별자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물리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PK)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77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*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필수 입력 값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(#)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보조 식별자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O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선택 입력 값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906750"/>
            <a:ext cx="5400600" cy="29814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48685" y="2347762"/>
            <a:ext cx="252000" cy="14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8720" y="225776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8720" y="2557041"/>
            <a:ext cx="3849264" cy="78444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3528" y="3790565"/>
            <a:ext cx="5166584" cy="71855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8685" y="252221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84168" y="239154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084168" y="277841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90553" y="5267699"/>
            <a:ext cx="1181447" cy="88371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00553" y="523642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3" name="Text Box 82"/>
          <p:cNvSpPr txBox="1">
            <a:spLocks noChangeArrowheads="1"/>
          </p:cNvSpPr>
          <p:nvPr/>
        </p:nvSpPr>
        <p:spPr bwMode="auto">
          <a:xfrm>
            <a:off x="6274708" y="4581128"/>
            <a:ext cx="2567730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하단의 항목 설정 버튼을 클릭하면 리스트에 보일 주요 항목을 원하는 대로 선택하여 설정할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4" name="Picture 80" descr="패턴-07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4699214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039" y="5011573"/>
            <a:ext cx="2782391" cy="135067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372200" y="5664015"/>
            <a:ext cx="743380" cy="324000"/>
          </a:xfrm>
          <a:prstGeom prst="rect">
            <a:avLst/>
          </a:prstGeom>
          <a:solidFill>
            <a:srgbClr val="007851">
              <a:alpha val="50000"/>
            </a:srgbClr>
          </a:solidFill>
          <a:ln w="1905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ko-KR" altLang="en-US" sz="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리스트에 </a:t>
            </a:r>
            <a:endParaRPr kumimoji="1" lang="en-US" altLang="ko-KR" sz="800" b="1" kern="0" dirty="0">
              <a:solidFill>
                <a:prstClr val="black">
                  <a:lumMod val="85000"/>
                  <a:lumOff val="1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ko-KR" altLang="en-US" sz="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보일 항목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992456" y="5664015"/>
            <a:ext cx="684000" cy="324000"/>
          </a:xfrm>
          <a:prstGeom prst="rect">
            <a:avLst/>
          </a:prstGeom>
          <a:solidFill>
            <a:srgbClr val="007851">
              <a:alpha val="50000"/>
            </a:srgbClr>
          </a:solidFill>
          <a:ln w="1905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ko-KR" altLang="en-US" sz="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부분에 </a:t>
            </a:r>
            <a:endParaRPr kumimoji="1" lang="en-US" altLang="ko-KR" sz="800" b="1" kern="0" dirty="0">
              <a:solidFill>
                <a:prstClr val="black">
                  <a:lumMod val="85000"/>
                  <a:lumOff val="1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ko-KR" altLang="en-US" sz="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보일 항목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315726" y="1548408"/>
            <a:ext cx="701242" cy="196799"/>
            <a:chOff x="702406" y="1644672"/>
            <a:chExt cx="701242" cy="196799"/>
          </a:xfrm>
        </p:grpSpPr>
        <p:sp>
          <p:nvSpPr>
            <p:cNvPr id="39" name="직사각형 38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더블클릭</a:t>
              </a:r>
            </a:p>
          </p:txBody>
        </p:sp>
        <p:sp>
          <p:nvSpPr>
            <p:cNvPr id="40" name="직각 삼각형 39"/>
            <p:cNvSpPr/>
            <p:nvPr/>
          </p:nvSpPr>
          <p:spPr>
            <a:xfrm rot="8173233">
              <a:off x="702406" y="1739224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2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생성 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C4BFC82B-8289-4073-A6DD-FB7B977A1967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52989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구조화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324" y="1644047"/>
            <a:ext cx="18859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3962" y="1860410"/>
            <a:ext cx="18859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0" y="4140809"/>
            <a:ext cx="17526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23644"/>
            <a:ext cx="123825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모서리가 둥근 직사각형 45"/>
          <p:cNvSpPr/>
          <p:nvPr/>
        </p:nvSpPr>
        <p:spPr>
          <a:xfrm>
            <a:off x="2222029" y="2865297"/>
            <a:ext cx="1008112" cy="360040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303290" y="4724350"/>
            <a:ext cx="1124694" cy="504850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아래쪽 화살표 47"/>
          <p:cNvSpPr/>
          <p:nvPr/>
        </p:nvSpPr>
        <p:spPr bwMode="auto">
          <a:xfrm rot="16200000" flipH="1">
            <a:off x="2696921" y="4758246"/>
            <a:ext cx="252000" cy="43200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9" name="Freeform 308"/>
          <p:cNvSpPr>
            <a:spLocks/>
          </p:cNvSpPr>
          <p:nvPr/>
        </p:nvSpPr>
        <p:spPr bwMode="auto">
          <a:xfrm rot="1569882" flipH="1">
            <a:off x="1569550" y="2739859"/>
            <a:ext cx="480517" cy="334145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3268085" y="2708959"/>
            <a:ext cx="1729361" cy="443109"/>
            <a:chOff x="702406" y="1687414"/>
            <a:chExt cx="651346" cy="150226"/>
          </a:xfrm>
        </p:grpSpPr>
        <p:sp>
          <p:nvSpPr>
            <p:cNvPr id="52" name="직각 삼각형 51"/>
            <p:cNvSpPr/>
            <p:nvPr/>
          </p:nvSpPr>
          <p:spPr>
            <a:xfrm rot="8173233">
              <a:off x="702406" y="1739224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59575" y="1687414"/>
              <a:ext cx="594177" cy="122050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하위 속성 </a:t>
              </a: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&lt;TAB&gt; KEY</a:t>
              </a:r>
            </a:p>
            <a:p>
              <a:pPr indent="-74210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상위 속성 </a:t>
              </a: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&lt;SHIFT&gt; + &lt;TAB&gt; KEY</a:t>
              </a:r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2093273" y="272693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5" name="Text Box 82"/>
          <p:cNvSpPr txBox="1">
            <a:spLocks noChangeArrowheads="1"/>
          </p:cNvSpPr>
          <p:nvPr/>
        </p:nvSpPr>
        <p:spPr bwMode="auto">
          <a:xfrm>
            <a:off x="6318492" y="1597971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속성 편집창에서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Tab key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를 누르면 속성이 구조화가 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 Box 82"/>
          <p:cNvSpPr txBox="1">
            <a:spLocks noChangeArrowheads="1"/>
          </p:cNvSpPr>
          <p:nvPr/>
        </p:nvSpPr>
        <p:spPr bwMode="auto">
          <a:xfrm>
            <a:off x="6274708" y="2066056"/>
            <a:ext cx="2567730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구조화 할 속성을 선택 후 마우스로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Drag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이때 박스 표시가 보일 때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Drop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하면 구조화가 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80" descr="패턴-07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2184142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491" y="2522137"/>
            <a:ext cx="996387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6279" y="2522137"/>
            <a:ext cx="996388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8263" y="3933176"/>
            <a:ext cx="1080000" cy="108000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934681" y="2896261"/>
            <a:ext cx="701242" cy="196799"/>
            <a:chOff x="702406" y="1644672"/>
            <a:chExt cx="701242" cy="196799"/>
          </a:xfrm>
        </p:grpSpPr>
        <p:sp>
          <p:nvSpPr>
            <p:cNvPr id="25" name="직사각형 24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박스 표시</a:t>
              </a:r>
            </a:p>
          </p:txBody>
        </p:sp>
        <p:sp>
          <p:nvSpPr>
            <p:cNvPr id="26" name="직각 삼각형 25"/>
            <p:cNvSpPr/>
            <p:nvPr/>
          </p:nvSpPr>
          <p:spPr>
            <a:xfrm rot="8173233">
              <a:off x="702406" y="1739224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7758760" y="3006923"/>
            <a:ext cx="108356" cy="15590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008267" y="4401400"/>
            <a:ext cx="918880" cy="39495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아래쪽 화살표 28"/>
          <p:cNvSpPr/>
          <p:nvPr/>
        </p:nvSpPr>
        <p:spPr bwMode="auto">
          <a:xfrm flipH="1">
            <a:off x="7293814" y="3674145"/>
            <a:ext cx="252000" cy="25200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3460D236-FEED-4C4A-9A68-6B8376D94B0A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3422566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" name="Text Box 82"/>
          <p:cNvSpPr txBox="1">
            <a:spLocks noChangeArrowheads="1"/>
          </p:cNvSpPr>
          <p:nvPr/>
        </p:nvSpPr>
        <p:spPr bwMode="auto">
          <a:xfrm>
            <a:off x="6318492" y="1597971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엔터티를 클릭하면 상위 우측에 화살표 모양의 아이콘이 나타납니다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084168" y="223515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Text Box 82"/>
          <p:cNvSpPr txBox="1">
            <a:spLocks noChangeArrowheads="1"/>
          </p:cNvSpPr>
          <p:nvPr/>
        </p:nvSpPr>
        <p:spPr bwMode="auto">
          <a:xfrm>
            <a:off x="6318492" y="2069008"/>
            <a:ext cx="2554938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우 방향 화살표를 클릭할 때마다 속성의 열 수가 증가하며 좌 방향 화살표를 클릭하면 다시 열의 수가 감소합니다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배열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671936"/>
            <a:ext cx="1628775" cy="1981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522" y="2481436"/>
            <a:ext cx="466725" cy="1905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512" y="3095798"/>
            <a:ext cx="3276600" cy="1133475"/>
          </a:xfrm>
          <a:prstGeom prst="rect">
            <a:avLst/>
          </a:prstGeom>
        </p:spPr>
      </p:pic>
      <p:sp>
        <p:nvSpPr>
          <p:cNvPr id="44" name="아래쪽 화살표 43"/>
          <p:cNvSpPr/>
          <p:nvPr/>
        </p:nvSpPr>
        <p:spPr bwMode="auto">
          <a:xfrm rot="16200000" flipH="1">
            <a:off x="1936604" y="3446535"/>
            <a:ext cx="252000" cy="43200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442953" y="2526908"/>
            <a:ext cx="363243" cy="155947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68522" y="246099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807044" y="2282505"/>
            <a:ext cx="1740038" cy="290780"/>
            <a:chOff x="709037" y="1644672"/>
            <a:chExt cx="694611" cy="215075"/>
          </a:xfrm>
        </p:grpSpPr>
        <p:sp>
          <p:nvSpPr>
            <p:cNvPr id="50" name="직각 삼각형 49"/>
            <p:cNvSpPr/>
            <p:nvPr/>
          </p:nvSpPr>
          <p:spPr>
            <a:xfrm rot="8173233">
              <a:off x="709037" y="1761331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Click </a:t>
              </a: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만으로도 단의 수를 조정</a:t>
              </a: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453" y="3517498"/>
            <a:ext cx="1704975" cy="942975"/>
          </a:xfrm>
          <a:prstGeom prst="rect">
            <a:avLst/>
          </a:prstGeom>
        </p:spPr>
      </p:pic>
      <p:sp>
        <p:nvSpPr>
          <p:cNvPr id="52" name="Text Box 82"/>
          <p:cNvSpPr txBox="1">
            <a:spLocks noChangeArrowheads="1"/>
          </p:cNvSpPr>
          <p:nvPr/>
        </p:nvSpPr>
        <p:spPr bwMode="auto">
          <a:xfrm>
            <a:off x="6274708" y="2708920"/>
            <a:ext cx="2567730" cy="63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하단의                      아이콘이 보일 경우 엔터티를 선택 후 마우스 오른쪽 버튼의 바로가기 메뉴 중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크기 최적화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], 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하위 재배치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최적화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를 선택하여 모든 속성이 다 보이도록 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3" name="Picture 80" descr="패턴-07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2968070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872" y="4599781"/>
            <a:ext cx="2028825" cy="1162050"/>
          </a:xfrm>
          <a:prstGeom prst="rect">
            <a:avLst/>
          </a:prstGeom>
        </p:spPr>
      </p:pic>
      <p:sp>
        <p:nvSpPr>
          <p:cNvPr id="55" name="Text Box 82"/>
          <p:cNvSpPr txBox="1">
            <a:spLocks noChangeArrowheads="1"/>
          </p:cNvSpPr>
          <p:nvPr/>
        </p:nvSpPr>
        <p:spPr bwMode="auto">
          <a:xfrm>
            <a:off x="6647453" y="2702416"/>
            <a:ext cx="504056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200" kern="0" spc="-100" dirty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•••</a:t>
            </a:r>
            <a:endParaRPr lang="ko-KR" altLang="en-US" sz="1200" kern="0" spc="-100" dirty="0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45080" y="4825330"/>
            <a:ext cx="1548000" cy="43204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7846268" y="4197225"/>
            <a:ext cx="468060" cy="229568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이트투명사각판"/>
          <p:cNvSpPr/>
          <p:nvPr/>
        </p:nvSpPr>
        <p:spPr bwMode="auto">
          <a:xfrm flipH="1">
            <a:off x="278185" y="1348282"/>
            <a:ext cx="5350916" cy="6040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19" tIns="50960" rIns="101919" bIns="50960" rtlCol="0" anchor="ctr"/>
          <a:lstStyle/>
          <a:p>
            <a:pPr indent="-180641" algn="ctr" defTabSz="1041128" fontAlgn="base" latinLnBrk="0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687422" algn="l"/>
                <a:tab pos="5637884" algn="l"/>
              </a:tabLst>
            </a:pPr>
            <a:endParaRPr kumimoji="1" lang="ko-KR" altLang="en-US" sz="12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30040" y="1444570"/>
            <a:ext cx="5190291" cy="439546"/>
          </a:xfrm>
          <a:prstGeom prst="rect">
            <a:avLst/>
          </a:prstGeom>
          <a:ln w="28575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marL="130175" indent="-130175" latinLnBrk="0">
              <a:spcBef>
                <a:spcPts val="300"/>
              </a:spcBef>
              <a:buClr>
                <a:srgbClr val="149A83"/>
              </a:buClr>
              <a:buSzPct val="80000"/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속성의 수가 많은 경우 속성을 가로로 배열하여 공간을 효율적으로 활용하기 위해 사용하는 기능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6A58501-86C9-4BE4-B8C4-E3AD18C8BED1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491771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47" y="1628800"/>
            <a:ext cx="4695825" cy="876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542" y="1385912"/>
            <a:ext cx="1314450" cy="22383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785020" y="2142397"/>
            <a:ext cx="144000" cy="14400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185542" y="1385739"/>
            <a:ext cx="1296000" cy="223854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609754" y="212439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5157192"/>
            <a:ext cx="3467100" cy="1047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3799335"/>
            <a:ext cx="3467100" cy="1047750"/>
          </a:xfrm>
          <a:prstGeom prst="rect">
            <a:avLst/>
          </a:prstGeom>
        </p:spPr>
      </p:pic>
      <p:sp>
        <p:nvSpPr>
          <p:cNvPr id="11" name="사다리꼴 10"/>
          <p:cNvSpPr/>
          <p:nvPr/>
        </p:nvSpPr>
        <p:spPr>
          <a:xfrm rot="16200000" flipH="1">
            <a:off x="1916964" y="2337404"/>
            <a:ext cx="2278079" cy="295689"/>
          </a:xfrm>
          <a:prstGeom prst="trapezoid">
            <a:avLst>
              <a:gd name="adj" fmla="val 137121"/>
            </a:avLst>
          </a:prstGeom>
          <a:gradFill flip="none" rotWithShape="1">
            <a:gsLst>
              <a:gs pos="917">
                <a:srgbClr val="ECECEC">
                  <a:lumMod val="99000"/>
                  <a:lumOff val="1000"/>
                  <a:alpha val="0"/>
                </a:srgbClr>
              </a:gs>
              <a:gs pos="44000">
                <a:srgbClr val="ECECEC">
                  <a:alpha val="67000"/>
                </a:srgbClr>
              </a:gs>
              <a:gs pos="83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 w="6350">
            <a:gradFill flip="none" rotWithShape="1">
              <a:gsLst>
                <a:gs pos="3670">
                  <a:srgbClr val="C0C0C0">
                    <a:alpha val="0"/>
                  </a:srgbClr>
                </a:gs>
                <a:gs pos="38000">
                  <a:srgbClr val="C0C0C0"/>
                </a:gs>
                <a:gs pos="86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19" tIns="50960" rIns="101919" bIns="5096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아래쪽 화살표 11"/>
          <p:cNvSpPr/>
          <p:nvPr/>
        </p:nvSpPr>
        <p:spPr bwMode="auto">
          <a:xfrm flipH="1">
            <a:off x="1819336" y="4733530"/>
            <a:ext cx="252000" cy="43200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05410" y="412148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55336" y="543824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74961" y="4029809"/>
            <a:ext cx="816215" cy="268156"/>
            <a:chOff x="726515" y="1644672"/>
            <a:chExt cx="816215" cy="268156"/>
          </a:xfrm>
        </p:grpSpPr>
        <p:sp>
          <p:nvSpPr>
            <p:cNvPr id="16" name="직사각형 15"/>
            <p:cNvSpPr/>
            <p:nvPr/>
          </p:nvSpPr>
          <p:spPr>
            <a:xfrm>
              <a:off x="822730" y="1644672"/>
              <a:ext cx="720000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Drag &amp; Drop</a:t>
              </a:r>
              <a:endParaRPr kumimoji="1" lang="ko-KR" altLang="en-US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8173233">
              <a:off x="726515" y="1814412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9" name="Text Box 82"/>
          <p:cNvSpPr txBox="1">
            <a:spLocks noChangeArrowheads="1"/>
          </p:cNvSpPr>
          <p:nvPr/>
        </p:nvSpPr>
        <p:spPr bwMode="auto">
          <a:xfrm>
            <a:off x="6318492" y="1597971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홈 탭의 그리기 그룹에서 관계선 화살표를 클릭하여 원하는 관계를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84168" y="213007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Text Box 82"/>
          <p:cNvSpPr txBox="1">
            <a:spLocks noChangeArrowheads="1"/>
          </p:cNvSpPr>
          <p:nvPr/>
        </p:nvSpPr>
        <p:spPr bwMode="auto">
          <a:xfrm>
            <a:off x="6318492" y="2032850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관계의 시작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부모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엔터티를 클릭한 후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Drag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하여 대상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자식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엔터티에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Drop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90939" y="258263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325263" y="2561825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두 엔터티 사이에 관계가 생성됩니다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관계 그리기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8571" y="4614333"/>
            <a:ext cx="1400175" cy="16478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548" y="3608233"/>
            <a:ext cx="1476375" cy="118110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5361293" y="344428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481505" y="3543449"/>
            <a:ext cx="5137" cy="80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5041668" y="3537748"/>
            <a:ext cx="324000" cy="28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196436" y="51442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1" name="아래쪽 화살표 30"/>
          <p:cNvSpPr/>
          <p:nvPr/>
        </p:nvSpPr>
        <p:spPr bwMode="auto">
          <a:xfrm flipH="1">
            <a:off x="4881090" y="4671633"/>
            <a:ext cx="252000" cy="333743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40579" y="5933933"/>
            <a:ext cx="1275534" cy="21163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 Box 82"/>
          <p:cNvSpPr txBox="1">
            <a:spLocks noChangeArrowheads="1"/>
          </p:cNvSpPr>
          <p:nvPr/>
        </p:nvSpPr>
        <p:spPr bwMode="auto">
          <a:xfrm>
            <a:off x="6205404" y="2930868"/>
            <a:ext cx="2567730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관계선을 더블클릭하여 관계선 편집창에서 관계명을 정의합니다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5" name="Picture 80" descr="패턴-07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12878" y="3048954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7532" y="3332277"/>
            <a:ext cx="2352675" cy="95250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7450807" y="3972216"/>
            <a:ext cx="828000" cy="14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 Box 82"/>
          <p:cNvSpPr txBox="1">
            <a:spLocks noChangeArrowheads="1"/>
          </p:cNvSpPr>
          <p:nvPr/>
        </p:nvSpPr>
        <p:spPr bwMode="auto">
          <a:xfrm>
            <a:off x="6205404" y="4469831"/>
            <a:ext cx="2567730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관계선을 더블클릭하여 관계선 편집창에서 식별자 정보의 자식 엔터티 역할명을 입력합니다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9" name="Picture 80" descr="패턴-07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12878" y="4587917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D1487358-D04B-4574-B2B7-6FC3E6FF2687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395469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9" name="Text Box 82"/>
          <p:cNvSpPr txBox="1">
            <a:spLocks noChangeArrowheads="1"/>
          </p:cNvSpPr>
          <p:nvPr/>
        </p:nvSpPr>
        <p:spPr bwMode="auto">
          <a:xfrm>
            <a:off x="6318492" y="166690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관계선을 더블클릭합니다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84168" y="213007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Text Box 82"/>
          <p:cNvSpPr txBox="1">
            <a:spLocks noChangeArrowheads="1"/>
          </p:cNvSpPr>
          <p:nvPr/>
        </p:nvSpPr>
        <p:spPr bwMode="auto">
          <a:xfrm>
            <a:off x="6318492" y="2034453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관계 편집창에서 관계명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관계 동사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타입 등의 기타 항목들을 정의합니다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90939" y="258263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325263" y="2561825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확인 버튼을 클릭하여 관계 정의를 종료합니다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관계선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정보 변경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81238"/>
            <a:ext cx="4314825" cy="10096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16" y="2570363"/>
            <a:ext cx="5523262" cy="3594941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2821669" y="145307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36365" y="1399312"/>
            <a:ext cx="701242" cy="196799"/>
            <a:chOff x="702406" y="1644672"/>
            <a:chExt cx="701242" cy="196799"/>
          </a:xfrm>
        </p:grpSpPr>
        <p:sp>
          <p:nvSpPr>
            <p:cNvPr id="28" name="직사각형 27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더블클릭</a:t>
              </a:r>
            </a:p>
          </p:txBody>
        </p:sp>
        <p:sp>
          <p:nvSpPr>
            <p:cNvPr id="29" name="직각 삼각형 28"/>
            <p:cNvSpPr/>
            <p:nvPr/>
          </p:nvSpPr>
          <p:spPr>
            <a:xfrm rot="8173233">
              <a:off x="702406" y="1739224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2577703" y="1736832"/>
            <a:ext cx="648000" cy="180000"/>
          </a:xfrm>
          <a:prstGeom prst="roundRect">
            <a:avLst/>
          </a:prstGeom>
          <a:solidFill>
            <a:srgbClr val="00785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781594" y="1737335"/>
            <a:ext cx="576064" cy="180000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146499" y="3309342"/>
            <a:ext cx="828000" cy="14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꺾인 연결선 38"/>
          <p:cNvCxnSpPr>
            <a:stCxn id="30" idx="2"/>
            <a:endCxn id="36" idx="0"/>
          </p:cNvCxnSpPr>
          <p:nvPr/>
        </p:nvCxnSpPr>
        <p:spPr>
          <a:xfrm rot="5400000">
            <a:off x="1534846" y="1942485"/>
            <a:ext cx="1392510" cy="134120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3375534" y="1876716"/>
            <a:ext cx="576064" cy="180000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꺾인 연결선 42"/>
          <p:cNvCxnSpPr>
            <a:stCxn id="42" idx="2"/>
            <a:endCxn id="47" idx="3"/>
          </p:cNvCxnSpPr>
          <p:nvPr/>
        </p:nvCxnSpPr>
        <p:spPr>
          <a:xfrm rot="5400000">
            <a:off x="1376806" y="2654410"/>
            <a:ext cx="2884454" cy="1689067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146499" y="4869170"/>
            <a:ext cx="828000" cy="14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146499" y="4348783"/>
            <a:ext cx="828000" cy="14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31" idx="1"/>
            <a:endCxn id="49" idx="1"/>
          </p:cNvCxnSpPr>
          <p:nvPr/>
        </p:nvCxnSpPr>
        <p:spPr>
          <a:xfrm rot="10800000" flipV="1">
            <a:off x="1146500" y="1827335"/>
            <a:ext cx="635095" cy="2593448"/>
          </a:xfrm>
          <a:prstGeom prst="bentConnector3">
            <a:avLst>
              <a:gd name="adj1" fmla="val 13599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31294"/>
              </p:ext>
            </p:extLst>
          </p:nvPr>
        </p:nvGraphicFramePr>
        <p:xfrm>
          <a:off x="6091039" y="2911208"/>
          <a:ext cx="2782391" cy="2001716"/>
        </p:xfrm>
        <a:graphic>
          <a:graphicData uri="http://schemas.openxmlformats.org/drawingml/2006/table">
            <a:tbl>
              <a:tblPr/>
              <a:tblGrid>
                <a:gridCol w="767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식별자 정보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관계의 식별자 속성 리스트 정보를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확인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정의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관계에 대한 정의를 기술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특이사항</a:t>
                      </a:r>
                      <a:endParaRPr 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관계에 대한 특별한 내용이 있을 경우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노트</a:t>
                      </a:r>
                      <a:endParaRPr 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관계 별로 메모가 필요한 경우 내용을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UDP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정의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노트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이외의 전사적으로 관리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해야 하는 항목들이나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사용자 정의 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항목을 추가하고자 할 때 선택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제목 1">
            <a:extLst>
              <a:ext uri="{FF2B5EF4-FFF2-40B4-BE49-F238E27FC236}">
                <a16:creationId xmlns:a16="http://schemas.microsoft.com/office/drawing/2014/main" id="{A78148D5-CDA5-459D-9187-78E6D1AF5E02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604566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8" y="1308897"/>
            <a:ext cx="5484782" cy="33807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69" y="3386515"/>
            <a:ext cx="5450059" cy="2922805"/>
          </a:xfrm>
          <a:prstGeom prst="rect">
            <a:avLst/>
          </a:prstGeom>
        </p:spPr>
      </p:pic>
      <p:sp>
        <p:nvSpPr>
          <p:cNvPr id="3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Key Group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 및 관리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(1/2)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3" name="Text Box 82"/>
          <p:cNvSpPr txBox="1">
            <a:spLocks noChangeArrowheads="1"/>
          </p:cNvSpPr>
          <p:nvPr/>
        </p:nvSpPr>
        <p:spPr bwMode="auto">
          <a:xfrm>
            <a:off x="6318492" y="1597971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Key Group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을 생성할 엔터티를 더블클릭하여 엔터티 편집창을 실행시킨 후 식별자 그룹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Tab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084168" y="209255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5" name="Text Box 82"/>
          <p:cNvSpPr txBox="1">
            <a:spLocks noChangeArrowheads="1"/>
          </p:cNvSpPr>
          <p:nvPr/>
        </p:nvSpPr>
        <p:spPr bwMode="auto">
          <a:xfrm>
            <a:off x="6318492" y="2063982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추가 버튼을 클릭하여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Key Group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명을 입력합니다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90939" y="251370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7" name="Text Box 82"/>
          <p:cNvSpPr txBox="1">
            <a:spLocks noChangeArrowheads="1"/>
          </p:cNvSpPr>
          <p:nvPr/>
        </p:nvSpPr>
        <p:spPr bwMode="auto">
          <a:xfrm>
            <a:off x="6325263" y="2392134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Unique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한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AK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혹은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non-Unique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한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AK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인지를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090939" y="294788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9" name="Text Box 82"/>
          <p:cNvSpPr txBox="1">
            <a:spLocks noChangeArrowheads="1"/>
          </p:cNvSpPr>
          <p:nvPr/>
        </p:nvSpPr>
        <p:spPr bwMode="auto">
          <a:xfrm>
            <a:off x="6325263" y="2858144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속성 구성 리스트에서 속성을 더블클릭하여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또는 화살표 선택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식별자 구성으로 이동시킵니다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 Box 82"/>
          <p:cNvSpPr txBox="1">
            <a:spLocks noChangeArrowheads="1"/>
          </p:cNvSpPr>
          <p:nvPr/>
        </p:nvSpPr>
        <p:spPr bwMode="auto">
          <a:xfrm>
            <a:off x="6325263" y="3358666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확인 버튼을 클릭하여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Key Group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생성을 종료합니다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47593" y="2042969"/>
            <a:ext cx="469644" cy="108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77197" y="195296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72405" y="2366118"/>
            <a:ext cx="2688546" cy="96456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Freeform 308"/>
          <p:cNvSpPr>
            <a:spLocks/>
          </p:cNvSpPr>
          <p:nvPr/>
        </p:nvSpPr>
        <p:spPr bwMode="auto">
          <a:xfrm rot="2666276" flipH="1">
            <a:off x="839403" y="2094241"/>
            <a:ext cx="431267" cy="205260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19032" y="1830331"/>
            <a:ext cx="469644" cy="108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24558" y="173889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090939" y="337947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384222" y="542088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54183" y="4457975"/>
            <a:ext cx="881513" cy="23666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37109" y="443711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275856" y="5157192"/>
            <a:ext cx="1008112" cy="1440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3006662" y="5587831"/>
            <a:ext cx="701242" cy="196799"/>
            <a:chOff x="702406" y="1644672"/>
            <a:chExt cx="701242" cy="196799"/>
          </a:xfrm>
        </p:grpSpPr>
        <p:sp>
          <p:nvSpPr>
            <p:cNvPr id="54" name="직사각형 53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더블클릭</a:t>
              </a:r>
            </a:p>
          </p:txBody>
        </p:sp>
        <p:sp>
          <p:nvSpPr>
            <p:cNvPr id="55" name="직각 삼각형 54"/>
            <p:cNvSpPr/>
            <p:nvPr/>
          </p:nvSpPr>
          <p:spPr>
            <a:xfrm rot="8173233">
              <a:off x="702406" y="1739224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6" name="모서리가 둥근 직사각형 55"/>
          <p:cNvSpPr/>
          <p:nvPr/>
        </p:nvSpPr>
        <p:spPr>
          <a:xfrm>
            <a:off x="4644008" y="609329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29" y="2414072"/>
            <a:ext cx="2577693" cy="870912"/>
          </a:xfrm>
          <a:prstGeom prst="rect">
            <a:avLst/>
          </a:prstGeom>
        </p:spPr>
      </p:pic>
      <p:sp>
        <p:nvSpPr>
          <p:cNvPr id="44" name="제목 1">
            <a:extLst>
              <a:ext uri="{FF2B5EF4-FFF2-40B4-BE49-F238E27FC236}">
                <a16:creationId xmlns:a16="http://schemas.microsoft.com/office/drawing/2014/main" id="{CB50ABAD-23C4-4622-995D-212FDDDF504D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153564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11"/>
          </p:nvPr>
        </p:nvSpPr>
        <p:spPr>
          <a:xfrm>
            <a:off x="4678473" y="1196752"/>
            <a:ext cx="1687433" cy="12314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 모델링 표기법</a:t>
            </a:r>
            <a:endParaRPr lang="en-US" altLang="ko-KR" dirty="0"/>
          </a:p>
          <a:p>
            <a:r>
              <a:rPr lang="ko-KR" altLang="en-US" dirty="0"/>
              <a:t>모델 </a:t>
            </a:r>
            <a:r>
              <a:rPr lang="en-US" altLang="ko-KR" dirty="0"/>
              <a:t>/ </a:t>
            </a:r>
            <a:r>
              <a:rPr lang="ko-KR" altLang="en-US" dirty="0"/>
              <a:t>주제영역 개념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객체 관리 및 표현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화면구성</a:t>
            </a:r>
            <a:endParaRPr lang="en-US" altLang="ko-KR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>
          <a:xfrm>
            <a:off x="251520" y="1217946"/>
            <a:ext cx="4104456" cy="404494"/>
          </a:xfrm>
        </p:spPr>
        <p:txBody>
          <a:bodyPr/>
          <a:lstStyle/>
          <a:p>
            <a:r>
              <a:rPr lang="en-US" altLang="ko-KR" sz="2000" dirty="0">
                <a:solidFill>
                  <a:srgbClr val="007976"/>
                </a:solidFill>
              </a:rPr>
              <a:t>DA# 5 </a:t>
            </a:r>
            <a:r>
              <a:rPr lang="ko-KR" altLang="en-US" sz="2000" dirty="0">
                <a:solidFill>
                  <a:srgbClr val="007976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21488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85" y="1298485"/>
            <a:ext cx="5546551" cy="3542644"/>
          </a:xfrm>
          <a:prstGeom prst="rect">
            <a:avLst/>
          </a:prstGeom>
        </p:spPr>
      </p:pic>
      <p:sp>
        <p:nvSpPr>
          <p:cNvPr id="3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Key Group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 및 관리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(2/2)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3" name="Text Box 82"/>
          <p:cNvSpPr txBox="1">
            <a:spLocks noChangeArrowheads="1"/>
          </p:cNvSpPr>
          <p:nvPr/>
        </p:nvSpPr>
        <p:spPr bwMode="auto">
          <a:xfrm>
            <a:off x="6318492" y="1527439"/>
            <a:ext cx="2554938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생성한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Key Group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으로 식별자를 생성하고자 할 경우 관계선을 더블클릭하여 관계 편집창의 식별자 정보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Tab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084168" y="216194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7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5" name="Text Box 82"/>
          <p:cNvSpPr txBox="1">
            <a:spLocks noChangeArrowheads="1"/>
          </p:cNvSpPr>
          <p:nvPr/>
        </p:nvSpPr>
        <p:spPr bwMode="auto">
          <a:xfrm>
            <a:off x="6318492" y="2133367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추가한 식별자 그룹 이름을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90939" y="258309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8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7" name="Text Box 82"/>
          <p:cNvSpPr txBox="1">
            <a:spLocks noChangeArrowheads="1"/>
          </p:cNvSpPr>
          <p:nvPr/>
        </p:nvSpPr>
        <p:spPr bwMode="auto">
          <a:xfrm>
            <a:off x="6325263" y="2461519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선택한 식별자 그룹의 식별자 정보가 리스트로 보여지며 자식 엔터티의 역할명을 입력합니다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090939" y="301727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9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9" name="Text Box 82"/>
          <p:cNvSpPr txBox="1">
            <a:spLocks noChangeArrowheads="1"/>
          </p:cNvSpPr>
          <p:nvPr/>
        </p:nvSpPr>
        <p:spPr bwMode="auto">
          <a:xfrm>
            <a:off x="6325263" y="2996458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확인 버튼을 클릭하여 식별자 정보 변경을 완료합니다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090939" y="344886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10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6" name="Text Box 82"/>
          <p:cNvSpPr txBox="1">
            <a:spLocks noChangeArrowheads="1"/>
          </p:cNvSpPr>
          <p:nvPr/>
        </p:nvSpPr>
        <p:spPr bwMode="auto">
          <a:xfrm>
            <a:off x="6325263" y="3428051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Key Group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식별자가 생성된 것을 확인할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013620" y="200102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7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013620" y="247800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8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33900" y="441159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9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454425" y="2453457"/>
            <a:ext cx="813606" cy="12963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4205312" y="2247644"/>
            <a:ext cx="1246350" cy="230360"/>
            <a:chOff x="702406" y="1644672"/>
            <a:chExt cx="701242" cy="196799"/>
          </a:xfrm>
        </p:grpSpPr>
        <p:sp>
          <p:nvSpPr>
            <p:cNvPr id="61" name="직사각형 60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Role Name </a:t>
              </a: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설정</a:t>
              </a:r>
            </a:p>
          </p:txBody>
        </p:sp>
        <p:sp>
          <p:nvSpPr>
            <p:cNvPr id="62" name="직각 삼각형 61"/>
            <p:cNvSpPr/>
            <p:nvPr/>
          </p:nvSpPr>
          <p:spPr>
            <a:xfrm rot="8173233">
              <a:off x="702406" y="1739224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2843224" y="1942230"/>
            <a:ext cx="1469054" cy="262634"/>
            <a:chOff x="727358" y="1644672"/>
            <a:chExt cx="676290" cy="224371"/>
          </a:xfrm>
        </p:grpSpPr>
        <p:sp>
          <p:nvSpPr>
            <p:cNvPr id="66" name="직각 삼각형 65"/>
            <p:cNvSpPr/>
            <p:nvPr/>
          </p:nvSpPr>
          <p:spPr>
            <a:xfrm rot="8173233">
              <a:off x="727358" y="1770627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추가한 식별자 그룹 이름</a:t>
              </a:r>
            </a:p>
          </p:txBody>
        </p:sp>
      </p:grpSp>
      <p:sp>
        <p:nvSpPr>
          <p:cNvPr id="67" name="모서리가 둥근 직사각형 66"/>
          <p:cNvSpPr/>
          <p:nvPr/>
        </p:nvSpPr>
        <p:spPr>
          <a:xfrm>
            <a:off x="2004889" y="164668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0" name="Freeform 308"/>
          <p:cNvSpPr>
            <a:spLocks/>
          </p:cNvSpPr>
          <p:nvPr/>
        </p:nvSpPr>
        <p:spPr bwMode="auto">
          <a:xfrm rot="2666276" flipH="1">
            <a:off x="3029523" y="5108255"/>
            <a:ext cx="431267" cy="205260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94" y="4966294"/>
            <a:ext cx="2838830" cy="8577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180" y="5487495"/>
            <a:ext cx="3050662" cy="859918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4400172" y="5790288"/>
            <a:ext cx="1107932" cy="1589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462774" y="544042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10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57" y="4278248"/>
            <a:ext cx="2751386" cy="2118624"/>
          </a:xfrm>
          <a:prstGeom prst="rect">
            <a:avLst/>
          </a:prstGeom>
        </p:spPr>
      </p:pic>
      <p:sp>
        <p:nvSpPr>
          <p:cNvPr id="40" name="Text Box 82"/>
          <p:cNvSpPr txBox="1">
            <a:spLocks noChangeArrowheads="1"/>
          </p:cNvSpPr>
          <p:nvPr/>
        </p:nvSpPr>
        <p:spPr bwMode="auto">
          <a:xfrm>
            <a:off x="6274708" y="3861048"/>
            <a:ext cx="2567730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식별자가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복수일때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관계선을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그리면 선택할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1" name="Picture 80" descr="패턴-07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3980737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2667F848-6EFF-4A0E-B4F9-5D4B7D6A1E08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99563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서브타입 생성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(1/2)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98104"/>
            <a:ext cx="1095375" cy="106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46" y="2725194"/>
            <a:ext cx="5544616" cy="312883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1674" y="137679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78585" y="381483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591097" y="553350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Text Box 82"/>
          <p:cNvSpPr txBox="1">
            <a:spLocks noChangeArrowheads="1"/>
          </p:cNvSpPr>
          <p:nvPr/>
        </p:nvSpPr>
        <p:spPr bwMode="auto">
          <a:xfrm>
            <a:off x="6318492" y="1597971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사원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엔터티를 더블클릭하여 엔터티 편집창을 실행시킵니다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84168" y="209255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Text Box 82"/>
          <p:cNvSpPr txBox="1">
            <a:spLocks noChangeArrowheads="1"/>
          </p:cNvSpPr>
          <p:nvPr/>
        </p:nvSpPr>
        <p:spPr bwMode="auto">
          <a:xfrm>
            <a:off x="6318492" y="1995053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Tab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을 선택 후 서브타입셋의 구분속성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090939" y="251370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 Box 82"/>
          <p:cNvSpPr txBox="1">
            <a:spLocks noChangeArrowheads="1"/>
          </p:cNvSpPr>
          <p:nvPr/>
        </p:nvSpPr>
        <p:spPr bwMode="auto">
          <a:xfrm>
            <a:off x="6325263" y="2489638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하단의 서브타입 버튼을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492" y="3495157"/>
            <a:ext cx="2300089" cy="1931566"/>
          </a:xfrm>
          <a:prstGeom prst="rect">
            <a:avLst/>
          </a:prstGeom>
        </p:spPr>
      </p:pic>
      <p:sp>
        <p:nvSpPr>
          <p:cNvPr id="17" name="Text Box 82"/>
          <p:cNvSpPr txBox="1">
            <a:spLocks noChangeArrowheads="1"/>
          </p:cNvSpPr>
          <p:nvPr/>
        </p:nvSpPr>
        <p:spPr bwMode="auto">
          <a:xfrm>
            <a:off x="6274708" y="2852936"/>
            <a:ext cx="2567730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또는 서브타입셋의 구분속성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성별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을 선택 후 마우스 오른쪽 버튼의 바로가기 메뉴에서 서브타입셋 편집을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Picture 80" descr="패턴-07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3041554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581964" y="4191815"/>
            <a:ext cx="900000" cy="14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649630" y="1458392"/>
            <a:ext cx="701242" cy="196799"/>
            <a:chOff x="702406" y="1644672"/>
            <a:chExt cx="701242" cy="196799"/>
          </a:xfrm>
        </p:grpSpPr>
        <p:sp>
          <p:nvSpPr>
            <p:cNvPr id="21" name="직사각형 20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더블클릭</a:t>
              </a:r>
            </a:p>
          </p:txBody>
        </p:sp>
        <p:sp>
          <p:nvSpPr>
            <p:cNvPr id="22" name="직각 삼각형 21"/>
            <p:cNvSpPr/>
            <p:nvPr/>
          </p:nvSpPr>
          <p:spPr>
            <a:xfrm rot="8173233">
              <a:off x="702406" y="1739224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FCB00D58-40C7-4550-9EB0-43C939D8888A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369783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3" y="1466792"/>
            <a:ext cx="3091137" cy="3214235"/>
          </a:xfrm>
          <a:prstGeom prst="rect">
            <a:avLst/>
          </a:prstGeom>
        </p:spPr>
      </p:pic>
      <p:sp>
        <p:nvSpPr>
          <p:cNvPr id="3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서브타입 생성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(2/2)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1674" y="137679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Text Box 82"/>
          <p:cNvSpPr txBox="1">
            <a:spLocks noChangeArrowheads="1"/>
          </p:cNvSpPr>
          <p:nvPr/>
        </p:nvSpPr>
        <p:spPr bwMode="auto">
          <a:xfrm>
            <a:off x="6318492" y="166690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서브타입을 정의하고 확인 버튼을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84168" y="455674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Text Box 82"/>
          <p:cNvSpPr txBox="1">
            <a:spLocks noChangeArrowheads="1"/>
          </p:cNvSpPr>
          <p:nvPr/>
        </p:nvSpPr>
        <p:spPr bwMode="auto">
          <a:xfrm>
            <a:off x="6318492" y="452817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서브타입이 생성됩니다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225" y="2272557"/>
            <a:ext cx="1066800" cy="1600200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 bwMode="auto">
          <a:xfrm rot="16200000" flipH="1">
            <a:off x="3625627" y="2952271"/>
            <a:ext cx="252000" cy="43200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96816" y="311427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aphicFrame>
        <p:nvGraphicFramePr>
          <p:cNvPr id="26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723562"/>
              </p:ext>
            </p:extLst>
          </p:nvPr>
        </p:nvGraphicFramePr>
        <p:xfrm>
          <a:off x="6091039" y="1988840"/>
          <a:ext cx="2657425" cy="2412873"/>
        </p:xfrm>
        <a:graphic>
          <a:graphicData uri="http://schemas.openxmlformats.org/drawingml/2006/table">
            <a:tbl>
              <a:tblPr/>
              <a:tblGrid>
                <a:gridCol w="1073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구분속성 이름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서브타입 구분 속성명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77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Inclusive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서브타입셋 속성 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Inclusive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77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Set Hide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서브타입셋 숨기기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서브타입셋 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서브타입명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서브타입명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테이블명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서브타입에 대한 테이블명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보조명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서브타입에 대한 보조명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구분값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단위 서브타입의 식별 값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감추기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서브타입 감출 때 체크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" name="제목 1">
            <a:extLst>
              <a:ext uri="{FF2B5EF4-FFF2-40B4-BE49-F238E27FC236}">
                <a16:creationId xmlns:a16="http://schemas.microsoft.com/office/drawing/2014/main" id="{F6D66E96-0EB1-4888-A5A1-671CB3226DB9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>
                <a:latin typeface="+mj-ea"/>
              </a:rPr>
              <a:t>기본 </a:t>
            </a:r>
            <a:r>
              <a:rPr lang="ko-KR" altLang="en-US" sz="2000" b="1" dirty="0">
                <a:latin typeface="+mj-ea"/>
              </a:rPr>
              <a:t>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905169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11"/>
          </p:nvPr>
        </p:nvSpPr>
        <p:spPr>
          <a:xfrm>
            <a:off x="4678473" y="1196752"/>
            <a:ext cx="1448587" cy="603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개체 유형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UDP </a:t>
            </a:r>
            <a:r>
              <a:rPr lang="ko-KR" altLang="en-US" dirty="0"/>
              <a:t>정의 및 편집</a:t>
            </a:r>
            <a:endParaRPr lang="en-US" altLang="ko-KR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>
          <a:xfrm>
            <a:off x="251520" y="1217946"/>
            <a:ext cx="4104456" cy="404494"/>
          </a:xfrm>
        </p:spPr>
        <p:txBody>
          <a:bodyPr/>
          <a:lstStyle/>
          <a:p>
            <a:r>
              <a:rPr lang="ko-KR" altLang="en-US" sz="2000" dirty="0">
                <a:solidFill>
                  <a:srgbClr val="007976"/>
                </a:solidFill>
              </a:rPr>
              <a:t>상세 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1005885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엔터티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유형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6" name="Text Box 82"/>
          <p:cNvSpPr txBox="1">
            <a:spLocks noChangeArrowheads="1"/>
          </p:cNvSpPr>
          <p:nvPr/>
        </p:nvSpPr>
        <p:spPr bwMode="auto">
          <a:xfrm>
            <a:off x="6318492" y="1597971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엔터티를 더블클릭하여 엔터티 편집창을 실행시킵니다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84168" y="216356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8" name="Text Box 82"/>
          <p:cNvSpPr txBox="1">
            <a:spLocks noChangeArrowheads="1"/>
          </p:cNvSpPr>
          <p:nvPr/>
        </p:nvSpPr>
        <p:spPr bwMode="auto">
          <a:xfrm>
            <a:off x="6318492" y="2066056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 편집창에서 유형을 선택 시 엔터티명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유형명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으로 변경되어 보여집니다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9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768866"/>
              </p:ext>
            </p:extLst>
          </p:nvPr>
        </p:nvGraphicFramePr>
        <p:xfrm>
          <a:off x="6091039" y="2595736"/>
          <a:ext cx="2782391" cy="2047113"/>
        </p:xfrm>
        <a:graphic>
          <a:graphicData uri="http://schemas.openxmlformats.org/drawingml/2006/table">
            <a:tbl>
              <a:tblPr/>
              <a:tblGrid>
                <a:gridCol w="822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Normal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일반적인 엔터티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기본값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77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Pseudo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가상의 논리적인 집합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존재하지 않는 가상 집합 등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77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Additional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탄생중인 엔터티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AS-IS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에 추가할 엔터티 등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External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타사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외부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제공 정보 엔터티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타 시스템 엔터티 등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  <a:sym typeface="Symbol" pitchFamily="18" charset="2"/>
                        </a:rPr>
                        <a:t>Drop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71635" rtl="0" eaLnBrk="1" fontAlgn="ctr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할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엔터티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비활성 엔터티</a:t>
                      </a: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미사용 엔터티 등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00" y="1335179"/>
            <a:ext cx="1524000" cy="107632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347253" y="1717817"/>
            <a:ext cx="2381250" cy="1946354"/>
            <a:chOff x="287508" y="1467694"/>
            <a:chExt cx="2381250" cy="1946354"/>
          </a:xfrm>
        </p:grpSpPr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08" y="1467694"/>
              <a:ext cx="2381250" cy="1609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235" y="2337723"/>
              <a:ext cx="933450" cy="1076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직사각형 12"/>
          <p:cNvSpPr/>
          <p:nvPr/>
        </p:nvSpPr>
        <p:spPr>
          <a:xfrm>
            <a:off x="3576375" y="2587845"/>
            <a:ext cx="959055" cy="107632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427373" y="252267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71600" y="126876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6" name="Freeform 308"/>
          <p:cNvSpPr>
            <a:spLocks/>
          </p:cNvSpPr>
          <p:nvPr/>
        </p:nvSpPr>
        <p:spPr bwMode="auto">
          <a:xfrm rot="2666276" flipH="1">
            <a:off x="2401844" y="1475826"/>
            <a:ext cx="431267" cy="205260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461018" y="4779614"/>
            <a:ext cx="3932710" cy="808764"/>
            <a:chOff x="421143" y="4512913"/>
            <a:chExt cx="5059232" cy="1076327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143" y="4512915"/>
              <a:ext cx="1257300" cy="107632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8443" y="4512914"/>
              <a:ext cx="1257300" cy="1076325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72646" y="4512914"/>
              <a:ext cx="1257300" cy="107632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23075" y="4512913"/>
              <a:ext cx="1257300" cy="1076325"/>
            </a:xfrm>
            <a:prstGeom prst="rect">
              <a:avLst/>
            </a:prstGeom>
          </p:spPr>
        </p:pic>
      </p:grpSp>
      <p:sp>
        <p:nvSpPr>
          <p:cNvPr id="32" name="아래쪽 화살표 31"/>
          <p:cNvSpPr/>
          <p:nvPr/>
        </p:nvSpPr>
        <p:spPr bwMode="auto">
          <a:xfrm flipH="1">
            <a:off x="2984295" y="3763405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3" name="Text Box 82"/>
          <p:cNvSpPr txBox="1">
            <a:spLocks noChangeArrowheads="1"/>
          </p:cNvSpPr>
          <p:nvPr/>
        </p:nvSpPr>
        <p:spPr bwMode="auto">
          <a:xfrm>
            <a:off x="6274708" y="4802360"/>
            <a:ext cx="2567730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유형명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은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DA#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탭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옵션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기타 엔터티에서 설정합니다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4" name="Picture 80" descr="패턴-07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65436" y="5672648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1302" y="5229200"/>
            <a:ext cx="2378968" cy="77282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300192" y="5301207"/>
            <a:ext cx="2376000" cy="720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5056" y="5952680"/>
            <a:ext cx="4988673" cy="279210"/>
          </a:xfrm>
          <a:prstGeom prst="rect">
            <a:avLst/>
          </a:prstGeom>
          <a:solidFill>
            <a:srgbClr val="007851"/>
          </a:solidFill>
          <a:ln w="1905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생성</a:t>
            </a:r>
          </a:p>
        </p:txBody>
      </p:sp>
      <p:sp>
        <p:nvSpPr>
          <p:cNvPr id="39" name="아래쪽 화살표 38"/>
          <p:cNvSpPr/>
          <p:nvPr/>
        </p:nvSpPr>
        <p:spPr bwMode="auto">
          <a:xfrm flipH="1">
            <a:off x="2865202" y="5588337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0" name="아래쪽 화살표 39"/>
          <p:cNvSpPr/>
          <p:nvPr/>
        </p:nvSpPr>
        <p:spPr bwMode="auto">
          <a:xfrm flipH="1">
            <a:off x="3801306" y="5588337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순서도: 가산 접합 1"/>
          <p:cNvSpPr/>
          <p:nvPr/>
        </p:nvSpPr>
        <p:spPr>
          <a:xfrm>
            <a:off x="1764458" y="5586985"/>
            <a:ext cx="307032" cy="307032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가산 접합 42"/>
          <p:cNvSpPr/>
          <p:nvPr/>
        </p:nvSpPr>
        <p:spPr>
          <a:xfrm>
            <a:off x="4682378" y="5597951"/>
            <a:ext cx="307032" cy="307032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FF0000"/>
            </a:solidFill>
            <a:bevel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428" y="4795069"/>
            <a:ext cx="855350" cy="793268"/>
          </a:xfrm>
          <a:prstGeom prst="rect">
            <a:avLst/>
          </a:prstGeom>
        </p:spPr>
      </p:pic>
      <p:sp>
        <p:nvSpPr>
          <p:cNvPr id="46" name="아래쪽 화살표 45"/>
          <p:cNvSpPr/>
          <p:nvPr/>
        </p:nvSpPr>
        <p:spPr bwMode="auto">
          <a:xfrm flipH="1">
            <a:off x="722395" y="5568373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 rot="5400000">
            <a:off x="3306825" y="2724497"/>
            <a:ext cx="217750" cy="3505372"/>
            <a:chOff x="4664968" y="2656046"/>
            <a:chExt cx="312420" cy="1362710"/>
          </a:xfrm>
        </p:grpSpPr>
        <p:sp>
          <p:nvSpPr>
            <p:cNvPr id="49" name="object 8"/>
            <p:cNvSpPr/>
            <p:nvPr/>
          </p:nvSpPr>
          <p:spPr>
            <a:xfrm rot="10800000">
              <a:off x="4664968" y="2656046"/>
              <a:ext cx="312420" cy="1362710"/>
            </a:xfrm>
            <a:custGeom>
              <a:avLst/>
              <a:gdLst/>
              <a:ahLst/>
              <a:cxnLst/>
              <a:rect l="l" t="t" r="r" b="b"/>
              <a:pathLst>
                <a:path w="312420" h="1362710">
                  <a:moveTo>
                    <a:pt x="20757" y="1360124"/>
                  </a:moveTo>
                  <a:lnTo>
                    <a:pt x="10032" y="1361439"/>
                  </a:lnTo>
                  <a:lnTo>
                    <a:pt x="0" y="1362455"/>
                  </a:lnTo>
                  <a:lnTo>
                    <a:pt x="16510" y="1361186"/>
                  </a:lnTo>
                  <a:lnTo>
                    <a:pt x="20757" y="1360124"/>
                  </a:lnTo>
                  <a:close/>
                </a:path>
                <a:path w="312420" h="1362710">
                  <a:moveTo>
                    <a:pt x="19544" y="1393"/>
                  </a:moveTo>
                  <a:lnTo>
                    <a:pt x="66928" y="20192"/>
                  </a:lnTo>
                  <a:lnTo>
                    <a:pt x="96265" y="45338"/>
                  </a:lnTo>
                  <a:lnTo>
                    <a:pt x="118872" y="77977"/>
                  </a:lnTo>
                  <a:lnTo>
                    <a:pt x="135509" y="115188"/>
                  </a:lnTo>
                  <a:lnTo>
                    <a:pt x="144272" y="157607"/>
                  </a:lnTo>
                  <a:lnTo>
                    <a:pt x="145034" y="177926"/>
                  </a:lnTo>
                  <a:lnTo>
                    <a:pt x="145034" y="525907"/>
                  </a:lnTo>
                  <a:lnTo>
                    <a:pt x="146176" y="546100"/>
                  </a:lnTo>
                  <a:lnTo>
                    <a:pt x="155955" y="584962"/>
                  </a:lnTo>
                  <a:lnTo>
                    <a:pt x="183006" y="634491"/>
                  </a:lnTo>
                  <a:lnTo>
                    <a:pt x="222630" y="667892"/>
                  </a:lnTo>
                  <a:lnTo>
                    <a:pt x="270255" y="681227"/>
                  </a:lnTo>
                  <a:lnTo>
                    <a:pt x="254380" y="683895"/>
                  </a:lnTo>
                  <a:lnTo>
                    <a:pt x="208152" y="702817"/>
                  </a:lnTo>
                  <a:lnTo>
                    <a:pt x="171830" y="742950"/>
                  </a:lnTo>
                  <a:lnTo>
                    <a:pt x="149732" y="795527"/>
                  </a:lnTo>
                  <a:lnTo>
                    <a:pt x="145034" y="835278"/>
                  </a:lnTo>
                  <a:lnTo>
                    <a:pt x="145034" y="1183893"/>
                  </a:lnTo>
                  <a:lnTo>
                    <a:pt x="144272" y="1204087"/>
                  </a:lnTo>
                  <a:lnTo>
                    <a:pt x="135509" y="1245235"/>
                  </a:lnTo>
                  <a:lnTo>
                    <a:pt x="118872" y="1284097"/>
                  </a:lnTo>
                  <a:lnTo>
                    <a:pt x="96265" y="1316101"/>
                  </a:lnTo>
                  <a:lnTo>
                    <a:pt x="66928" y="1341247"/>
                  </a:lnTo>
                  <a:lnTo>
                    <a:pt x="20757" y="1360124"/>
                  </a:lnTo>
                  <a:lnTo>
                    <a:pt x="30734" y="1358900"/>
                  </a:lnTo>
                  <a:lnTo>
                    <a:pt x="72009" y="1345818"/>
                  </a:lnTo>
                  <a:lnTo>
                    <a:pt x="108457" y="1322577"/>
                  </a:lnTo>
                  <a:lnTo>
                    <a:pt x="141731" y="1290954"/>
                  </a:lnTo>
                  <a:lnTo>
                    <a:pt x="168528" y="1251458"/>
                  </a:lnTo>
                  <a:lnTo>
                    <a:pt x="189356" y="1206118"/>
                  </a:lnTo>
                  <a:lnTo>
                    <a:pt x="201929" y="1157097"/>
                  </a:lnTo>
                  <a:lnTo>
                    <a:pt x="207772" y="1106551"/>
                  </a:lnTo>
                  <a:lnTo>
                    <a:pt x="207772" y="806196"/>
                  </a:lnTo>
                  <a:lnTo>
                    <a:pt x="208661" y="787908"/>
                  </a:lnTo>
                  <a:lnTo>
                    <a:pt x="225171" y="738377"/>
                  </a:lnTo>
                  <a:lnTo>
                    <a:pt x="256921" y="700151"/>
                  </a:lnTo>
                  <a:lnTo>
                    <a:pt x="299085" y="681863"/>
                  </a:lnTo>
                  <a:lnTo>
                    <a:pt x="312419" y="680212"/>
                  </a:lnTo>
                  <a:lnTo>
                    <a:pt x="297306" y="677926"/>
                  </a:lnTo>
                  <a:lnTo>
                    <a:pt x="255269" y="658367"/>
                  </a:lnTo>
                  <a:lnTo>
                    <a:pt x="224027" y="620522"/>
                  </a:lnTo>
                  <a:lnTo>
                    <a:pt x="208661" y="570229"/>
                  </a:lnTo>
                  <a:lnTo>
                    <a:pt x="207772" y="551688"/>
                  </a:lnTo>
                  <a:lnTo>
                    <a:pt x="207772" y="255270"/>
                  </a:lnTo>
                  <a:lnTo>
                    <a:pt x="205612" y="228853"/>
                  </a:lnTo>
                  <a:lnTo>
                    <a:pt x="196976" y="178815"/>
                  </a:lnTo>
                  <a:lnTo>
                    <a:pt x="180466" y="131572"/>
                  </a:lnTo>
                  <a:lnTo>
                    <a:pt x="155955" y="89788"/>
                  </a:lnTo>
                  <a:lnTo>
                    <a:pt x="125222" y="54483"/>
                  </a:lnTo>
                  <a:lnTo>
                    <a:pt x="90424" y="26797"/>
                  </a:lnTo>
                  <a:lnTo>
                    <a:pt x="51053" y="7874"/>
                  </a:lnTo>
                  <a:lnTo>
                    <a:pt x="30734" y="2286"/>
                  </a:lnTo>
                  <a:lnTo>
                    <a:pt x="19544" y="1393"/>
                  </a:lnTo>
                  <a:close/>
                </a:path>
                <a:path w="312420" h="1362710">
                  <a:moveTo>
                    <a:pt x="0" y="0"/>
                  </a:moveTo>
                  <a:lnTo>
                    <a:pt x="10032" y="635"/>
                  </a:lnTo>
                  <a:lnTo>
                    <a:pt x="19544" y="1393"/>
                  </a:lnTo>
                  <a:lnTo>
                    <a:pt x="1651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object 9"/>
            <p:cNvSpPr/>
            <p:nvPr/>
          </p:nvSpPr>
          <p:spPr>
            <a:xfrm rot="10800000">
              <a:off x="4664968" y="2656046"/>
              <a:ext cx="312420" cy="1362710"/>
            </a:xfrm>
            <a:custGeom>
              <a:avLst/>
              <a:gdLst/>
              <a:ahLst/>
              <a:cxnLst/>
              <a:rect l="l" t="t" r="r" b="b"/>
              <a:pathLst>
                <a:path w="312420" h="1362710">
                  <a:moveTo>
                    <a:pt x="207772" y="1106551"/>
                  </a:moveTo>
                  <a:lnTo>
                    <a:pt x="201929" y="1157097"/>
                  </a:lnTo>
                  <a:lnTo>
                    <a:pt x="189356" y="1206118"/>
                  </a:lnTo>
                  <a:lnTo>
                    <a:pt x="168528" y="1251458"/>
                  </a:lnTo>
                  <a:lnTo>
                    <a:pt x="141731" y="1290954"/>
                  </a:lnTo>
                  <a:lnTo>
                    <a:pt x="108457" y="1322577"/>
                  </a:lnTo>
                  <a:lnTo>
                    <a:pt x="72009" y="1345818"/>
                  </a:lnTo>
                  <a:lnTo>
                    <a:pt x="30734" y="1358900"/>
                  </a:lnTo>
                  <a:lnTo>
                    <a:pt x="0" y="1362455"/>
                  </a:lnTo>
                  <a:lnTo>
                    <a:pt x="16510" y="1361186"/>
                  </a:lnTo>
                  <a:lnTo>
                    <a:pt x="66928" y="1341247"/>
                  </a:lnTo>
                  <a:lnTo>
                    <a:pt x="96265" y="1316101"/>
                  </a:lnTo>
                  <a:lnTo>
                    <a:pt x="118872" y="1284097"/>
                  </a:lnTo>
                  <a:lnTo>
                    <a:pt x="135509" y="1245235"/>
                  </a:lnTo>
                  <a:lnTo>
                    <a:pt x="144272" y="1204087"/>
                  </a:lnTo>
                  <a:lnTo>
                    <a:pt x="145034" y="1183893"/>
                  </a:lnTo>
                  <a:lnTo>
                    <a:pt x="145034" y="835278"/>
                  </a:lnTo>
                  <a:lnTo>
                    <a:pt x="146176" y="815086"/>
                  </a:lnTo>
                  <a:lnTo>
                    <a:pt x="155955" y="776859"/>
                  </a:lnTo>
                  <a:lnTo>
                    <a:pt x="183006" y="727583"/>
                  </a:lnTo>
                  <a:lnTo>
                    <a:pt x="222630" y="693927"/>
                  </a:lnTo>
                  <a:lnTo>
                    <a:pt x="270255" y="681227"/>
                  </a:lnTo>
                  <a:lnTo>
                    <a:pt x="254380" y="677926"/>
                  </a:lnTo>
                  <a:lnTo>
                    <a:pt x="208152" y="658367"/>
                  </a:lnTo>
                  <a:lnTo>
                    <a:pt x="171830" y="619251"/>
                  </a:lnTo>
                  <a:lnTo>
                    <a:pt x="149732" y="566038"/>
                  </a:lnTo>
                  <a:lnTo>
                    <a:pt x="145034" y="525907"/>
                  </a:lnTo>
                  <a:lnTo>
                    <a:pt x="145034" y="177926"/>
                  </a:lnTo>
                  <a:lnTo>
                    <a:pt x="144272" y="157607"/>
                  </a:lnTo>
                  <a:lnTo>
                    <a:pt x="135509" y="115188"/>
                  </a:lnTo>
                  <a:lnTo>
                    <a:pt x="118872" y="77977"/>
                  </a:lnTo>
                  <a:lnTo>
                    <a:pt x="96265" y="45338"/>
                  </a:lnTo>
                  <a:lnTo>
                    <a:pt x="66928" y="20192"/>
                  </a:lnTo>
                  <a:lnTo>
                    <a:pt x="16510" y="635"/>
                  </a:lnTo>
                  <a:lnTo>
                    <a:pt x="0" y="0"/>
                  </a:lnTo>
                  <a:lnTo>
                    <a:pt x="10032" y="635"/>
                  </a:lnTo>
                  <a:lnTo>
                    <a:pt x="30734" y="2286"/>
                  </a:lnTo>
                  <a:lnTo>
                    <a:pt x="72009" y="16383"/>
                  </a:lnTo>
                  <a:lnTo>
                    <a:pt x="108457" y="39497"/>
                  </a:lnTo>
                  <a:lnTo>
                    <a:pt x="141731" y="71120"/>
                  </a:lnTo>
                  <a:lnTo>
                    <a:pt x="168528" y="109727"/>
                  </a:lnTo>
                  <a:lnTo>
                    <a:pt x="189356" y="155066"/>
                  </a:lnTo>
                  <a:lnTo>
                    <a:pt x="201929" y="203962"/>
                  </a:lnTo>
                  <a:lnTo>
                    <a:pt x="207772" y="255270"/>
                  </a:lnTo>
                  <a:lnTo>
                    <a:pt x="207772" y="551688"/>
                  </a:lnTo>
                  <a:lnTo>
                    <a:pt x="208661" y="570229"/>
                  </a:lnTo>
                  <a:lnTo>
                    <a:pt x="224027" y="620522"/>
                  </a:lnTo>
                  <a:lnTo>
                    <a:pt x="255269" y="658367"/>
                  </a:lnTo>
                  <a:lnTo>
                    <a:pt x="297306" y="677926"/>
                  </a:lnTo>
                  <a:lnTo>
                    <a:pt x="312419" y="680212"/>
                  </a:lnTo>
                  <a:lnTo>
                    <a:pt x="299085" y="681863"/>
                  </a:lnTo>
                  <a:lnTo>
                    <a:pt x="256921" y="700151"/>
                  </a:lnTo>
                  <a:lnTo>
                    <a:pt x="225171" y="738377"/>
                  </a:lnTo>
                  <a:lnTo>
                    <a:pt x="208661" y="787908"/>
                  </a:lnTo>
                  <a:lnTo>
                    <a:pt x="207772" y="806196"/>
                  </a:lnTo>
                  <a:lnTo>
                    <a:pt x="207772" y="1106551"/>
                  </a:lnTo>
                  <a:close/>
                </a:path>
              </a:pathLst>
            </a:custGeom>
            <a:ln w="3175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1" name="사각형 설명선 50"/>
          <p:cNvSpPr/>
          <p:nvPr/>
        </p:nvSpPr>
        <p:spPr>
          <a:xfrm>
            <a:off x="3675228" y="4038257"/>
            <a:ext cx="1007150" cy="200480"/>
          </a:xfrm>
          <a:prstGeom prst="wedgeRectCallout">
            <a:avLst>
              <a:gd name="adj1" fmla="val -28761"/>
              <a:gd name="adj2" fmla="val -47362"/>
            </a:avLst>
          </a:prstGeom>
          <a:solidFill>
            <a:srgbClr val="007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 유형</a:t>
            </a: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381EB39C-A09D-4626-B7BF-E6384DB457A9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상세 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3450347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99" y="1340768"/>
            <a:ext cx="3590925" cy="15049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유형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6" name="Text Box 82"/>
          <p:cNvSpPr txBox="1">
            <a:spLocks noChangeArrowheads="1"/>
          </p:cNvSpPr>
          <p:nvPr/>
        </p:nvSpPr>
        <p:spPr bwMode="auto">
          <a:xfrm>
            <a:off x="6318492" y="1668503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관계를 더블클릭하여 관계 편집창을 실행시킵니다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84168" y="216356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8" name="Text Box 82"/>
          <p:cNvSpPr txBox="1">
            <a:spLocks noChangeArrowheads="1"/>
          </p:cNvSpPr>
          <p:nvPr/>
        </p:nvSpPr>
        <p:spPr bwMode="auto">
          <a:xfrm>
            <a:off x="6318492" y="2066056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관계 편집창에서 유형을 선택 시 관계명에 선택한 유형에 대한 약자가 보여집니다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9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65434"/>
              </p:ext>
            </p:extLst>
          </p:nvPr>
        </p:nvGraphicFramePr>
        <p:xfrm>
          <a:off x="6012160" y="2595736"/>
          <a:ext cx="2931747" cy="2654229"/>
        </p:xfrm>
        <a:graphic>
          <a:graphicData uri="http://schemas.openxmlformats.org/drawingml/2006/table">
            <a:tbl>
              <a:tblPr/>
              <a:tblGrid>
                <a:gridCol w="1033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시스템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</a:rPr>
                        <a:t>(System) 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시스템 운영 및 관리상 필요한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(System)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Primary Child</a:t>
                      </a:r>
                    </a:p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제 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1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자식 속성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) </a:t>
                      </a:r>
                      <a:endParaRPr lang="ko-KR" alt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실무에서 상위 엔터티에 하위 엔터티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의 속성이 존재하는 경우가 자주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보이는데 특히 자식의 값을 가져다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둔 경우에 표현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제거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(Drop)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삭제 대상인 삭제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(Drop)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추가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(Additional)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추가 예정인 추가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(Additional)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추출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(Derived) 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특정한 값을 사용이 편리하도록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가공한 추출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(Derived)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가상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(Pseudo)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아직 속성화 되지 않은 가상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(Pseudo)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속성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4083681" y="2077616"/>
            <a:ext cx="720000" cy="756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998978" y="195443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45083" y="3027973"/>
            <a:ext cx="366477" cy="318054"/>
            <a:chOff x="7853926" y="3191001"/>
            <a:chExt cx="366477" cy="318054"/>
          </a:xfrm>
        </p:grpSpPr>
        <p:pic>
          <p:nvPicPr>
            <p:cNvPr id="39" name="Picture 6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64" y="3191001"/>
              <a:ext cx="342048" cy="318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 Box 66"/>
            <p:cNvSpPr txBox="1">
              <a:spLocks noChangeArrowheads="1"/>
            </p:cNvSpPr>
            <p:nvPr/>
          </p:nvSpPr>
          <p:spPr bwMode="auto">
            <a:xfrm>
              <a:off x="7853926" y="3276031"/>
              <a:ext cx="36647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 contourW="12700">
                <a:bevelT w="1270" h="38100"/>
                <a:contourClr>
                  <a:srgbClr val="C00000"/>
                </a:contourClr>
              </a:sp3d>
            </a:bodyPr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예</a:t>
              </a:r>
            </a:p>
          </p:txBody>
        </p:sp>
      </p:grpSp>
      <p:pic>
        <p:nvPicPr>
          <p:cNvPr id="21" name="Picture 4" descr="K-3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2993668"/>
            <a:ext cx="49339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91702" y="5814086"/>
            <a:ext cx="4988673" cy="279210"/>
          </a:xfrm>
          <a:prstGeom prst="rect">
            <a:avLst/>
          </a:prstGeom>
          <a:solidFill>
            <a:srgbClr val="007851"/>
          </a:solidFill>
          <a:ln w="1905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컬럼 생성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91702" y="5157192"/>
            <a:ext cx="839938" cy="26254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schemeClr val="tx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Normal</a:t>
            </a:r>
            <a:endParaRPr lang="ko-KR" altLang="en-US" sz="1000" kern="0" dirty="0">
              <a:solidFill>
                <a:schemeClr val="tx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91289" y="5157192"/>
            <a:ext cx="810080" cy="2625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System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268455" y="5157192"/>
            <a:ext cx="810080" cy="2625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Derived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58473" y="5157192"/>
            <a:ext cx="693447" cy="2625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Pseudo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29227" y="5157192"/>
            <a:ext cx="810080" cy="2625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Additional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95171" y="5150824"/>
            <a:ext cx="685204" cy="2625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Drop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9" name="아래쪽 화살표 28"/>
          <p:cNvSpPr/>
          <p:nvPr/>
        </p:nvSpPr>
        <p:spPr bwMode="auto">
          <a:xfrm flipH="1">
            <a:off x="908471" y="5449177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0" name="아래쪽 화살표 29"/>
          <p:cNvSpPr/>
          <p:nvPr/>
        </p:nvSpPr>
        <p:spPr bwMode="auto">
          <a:xfrm flipH="1">
            <a:off x="1664137" y="5442419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1" name="순서도: 가산 접합 30"/>
          <p:cNvSpPr/>
          <p:nvPr/>
        </p:nvSpPr>
        <p:spPr>
          <a:xfrm>
            <a:off x="3351680" y="5476463"/>
            <a:ext cx="307032" cy="307032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가산 접합 31"/>
          <p:cNvSpPr/>
          <p:nvPr/>
        </p:nvSpPr>
        <p:spPr>
          <a:xfrm>
            <a:off x="4984257" y="5460209"/>
            <a:ext cx="307032" cy="307032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FF0000"/>
            </a:solidFill>
            <a:bevel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 bwMode="auto">
          <a:xfrm flipH="1">
            <a:off x="2558660" y="5442307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4" name="아래쪽 화살표 33"/>
          <p:cNvSpPr/>
          <p:nvPr/>
        </p:nvSpPr>
        <p:spPr bwMode="auto">
          <a:xfrm flipH="1">
            <a:off x="4246203" y="5453505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 rot="5400000">
            <a:off x="3313141" y="2967335"/>
            <a:ext cx="217750" cy="3986313"/>
            <a:chOff x="4664968" y="2656046"/>
            <a:chExt cx="312420" cy="1362710"/>
          </a:xfrm>
        </p:grpSpPr>
        <p:sp>
          <p:nvSpPr>
            <p:cNvPr id="41" name="object 8"/>
            <p:cNvSpPr/>
            <p:nvPr/>
          </p:nvSpPr>
          <p:spPr>
            <a:xfrm rot="10800000">
              <a:off x="4664968" y="2656046"/>
              <a:ext cx="312420" cy="1362710"/>
            </a:xfrm>
            <a:custGeom>
              <a:avLst/>
              <a:gdLst/>
              <a:ahLst/>
              <a:cxnLst/>
              <a:rect l="l" t="t" r="r" b="b"/>
              <a:pathLst>
                <a:path w="312420" h="1362710">
                  <a:moveTo>
                    <a:pt x="20757" y="1360124"/>
                  </a:moveTo>
                  <a:lnTo>
                    <a:pt x="10032" y="1361439"/>
                  </a:lnTo>
                  <a:lnTo>
                    <a:pt x="0" y="1362455"/>
                  </a:lnTo>
                  <a:lnTo>
                    <a:pt x="16510" y="1361186"/>
                  </a:lnTo>
                  <a:lnTo>
                    <a:pt x="20757" y="1360124"/>
                  </a:lnTo>
                  <a:close/>
                </a:path>
                <a:path w="312420" h="1362710">
                  <a:moveTo>
                    <a:pt x="19544" y="1393"/>
                  </a:moveTo>
                  <a:lnTo>
                    <a:pt x="66928" y="20192"/>
                  </a:lnTo>
                  <a:lnTo>
                    <a:pt x="96265" y="45338"/>
                  </a:lnTo>
                  <a:lnTo>
                    <a:pt x="118872" y="77977"/>
                  </a:lnTo>
                  <a:lnTo>
                    <a:pt x="135509" y="115188"/>
                  </a:lnTo>
                  <a:lnTo>
                    <a:pt x="144272" y="157607"/>
                  </a:lnTo>
                  <a:lnTo>
                    <a:pt x="145034" y="177926"/>
                  </a:lnTo>
                  <a:lnTo>
                    <a:pt x="145034" y="525907"/>
                  </a:lnTo>
                  <a:lnTo>
                    <a:pt x="146176" y="546100"/>
                  </a:lnTo>
                  <a:lnTo>
                    <a:pt x="155955" y="584962"/>
                  </a:lnTo>
                  <a:lnTo>
                    <a:pt x="183006" y="634491"/>
                  </a:lnTo>
                  <a:lnTo>
                    <a:pt x="222630" y="667892"/>
                  </a:lnTo>
                  <a:lnTo>
                    <a:pt x="270255" y="681227"/>
                  </a:lnTo>
                  <a:lnTo>
                    <a:pt x="254380" y="683895"/>
                  </a:lnTo>
                  <a:lnTo>
                    <a:pt x="208152" y="702817"/>
                  </a:lnTo>
                  <a:lnTo>
                    <a:pt x="171830" y="742950"/>
                  </a:lnTo>
                  <a:lnTo>
                    <a:pt x="149732" y="795527"/>
                  </a:lnTo>
                  <a:lnTo>
                    <a:pt x="145034" y="835278"/>
                  </a:lnTo>
                  <a:lnTo>
                    <a:pt x="145034" y="1183893"/>
                  </a:lnTo>
                  <a:lnTo>
                    <a:pt x="144272" y="1204087"/>
                  </a:lnTo>
                  <a:lnTo>
                    <a:pt x="135509" y="1245235"/>
                  </a:lnTo>
                  <a:lnTo>
                    <a:pt x="118872" y="1284097"/>
                  </a:lnTo>
                  <a:lnTo>
                    <a:pt x="96265" y="1316101"/>
                  </a:lnTo>
                  <a:lnTo>
                    <a:pt x="66928" y="1341247"/>
                  </a:lnTo>
                  <a:lnTo>
                    <a:pt x="20757" y="1360124"/>
                  </a:lnTo>
                  <a:lnTo>
                    <a:pt x="30734" y="1358900"/>
                  </a:lnTo>
                  <a:lnTo>
                    <a:pt x="72009" y="1345818"/>
                  </a:lnTo>
                  <a:lnTo>
                    <a:pt x="108457" y="1322577"/>
                  </a:lnTo>
                  <a:lnTo>
                    <a:pt x="141731" y="1290954"/>
                  </a:lnTo>
                  <a:lnTo>
                    <a:pt x="168528" y="1251458"/>
                  </a:lnTo>
                  <a:lnTo>
                    <a:pt x="189356" y="1206118"/>
                  </a:lnTo>
                  <a:lnTo>
                    <a:pt x="201929" y="1157097"/>
                  </a:lnTo>
                  <a:lnTo>
                    <a:pt x="207772" y="1106551"/>
                  </a:lnTo>
                  <a:lnTo>
                    <a:pt x="207772" y="806196"/>
                  </a:lnTo>
                  <a:lnTo>
                    <a:pt x="208661" y="787908"/>
                  </a:lnTo>
                  <a:lnTo>
                    <a:pt x="225171" y="738377"/>
                  </a:lnTo>
                  <a:lnTo>
                    <a:pt x="256921" y="700151"/>
                  </a:lnTo>
                  <a:lnTo>
                    <a:pt x="299085" y="681863"/>
                  </a:lnTo>
                  <a:lnTo>
                    <a:pt x="312419" y="680212"/>
                  </a:lnTo>
                  <a:lnTo>
                    <a:pt x="297306" y="677926"/>
                  </a:lnTo>
                  <a:lnTo>
                    <a:pt x="255269" y="658367"/>
                  </a:lnTo>
                  <a:lnTo>
                    <a:pt x="224027" y="620522"/>
                  </a:lnTo>
                  <a:lnTo>
                    <a:pt x="208661" y="570229"/>
                  </a:lnTo>
                  <a:lnTo>
                    <a:pt x="207772" y="551688"/>
                  </a:lnTo>
                  <a:lnTo>
                    <a:pt x="207772" y="255270"/>
                  </a:lnTo>
                  <a:lnTo>
                    <a:pt x="205612" y="228853"/>
                  </a:lnTo>
                  <a:lnTo>
                    <a:pt x="196976" y="178815"/>
                  </a:lnTo>
                  <a:lnTo>
                    <a:pt x="180466" y="131572"/>
                  </a:lnTo>
                  <a:lnTo>
                    <a:pt x="155955" y="89788"/>
                  </a:lnTo>
                  <a:lnTo>
                    <a:pt x="125222" y="54483"/>
                  </a:lnTo>
                  <a:lnTo>
                    <a:pt x="90424" y="26797"/>
                  </a:lnTo>
                  <a:lnTo>
                    <a:pt x="51053" y="7874"/>
                  </a:lnTo>
                  <a:lnTo>
                    <a:pt x="30734" y="2286"/>
                  </a:lnTo>
                  <a:lnTo>
                    <a:pt x="19544" y="1393"/>
                  </a:lnTo>
                  <a:close/>
                </a:path>
                <a:path w="312420" h="1362710">
                  <a:moveTo>
                    <a:pt x="0" y="0"/>
                  </a:moveTo>
                  <a:lnTo>
                    <a:pt x="10032" y="635"/>
                  </a:lnTo>
                  <a:lnTo>
                    <a:pt x="19544" y="1393"/>
                  </a:lnTo>
                  <a:lnTo>
                    <a:pt x="1651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object 9"/>
            <p:cNvSpPr/>
            <p:nvPr/>
          </p:nvSpPr>
          <p:spPr>
            <a:xfrm rot="10800000">
              <a:off x="4664968" y="2656046"/>
              <a:ext cx="312420" cy="1362710"/>
            </a:xfrm>
            <a:custGeom>
              <a:avLst/>
              <a:gdLst/>
              <a:ahLst/>
              <a:cxnLst/>
              <a:rect l="l" t="t" r="r" b="b"/>
              <a:pathLst>
                <a:path w="312420" h="1362710">
                  <a:moveTo>
                    <a:pt x="207772" y="1106551"/>
                  </a:moveTo>
                  <a:lnTo>
                    <a:pt x="201929" y="1157097"/>
                  </a:lnTo>
                  <a:lnTo>
                    <a:pt x="189356" y="1206118"/>
                  </a:lnTo>
                  <a:lnTo>
                    <a:pt x="168528" y="1251458"/>
                  </a:lnTo>
                  <a:lnTo>
                    <a:pt x="141731" y="1290954"/>
                  </a:lnTo>
                  <a:lnTo>
                    <a:pt x="108457" y="1322577"/>
                  </a:lnTo>
                  <a:lnTo>
                    <a:pt x="72009" y="1345818"/>
                  </a:lnTo>
                  <a:lnTo>
                    <a:pt x="30734" y="1358900"/>
                  </a:lnTo>
                  <a:lnTo>
                    <a:pt x="0" y="1362455"/>
                  </a:lnTo>
                  <a:lnTo>
                    <a:pt x="16510" y="1361186"/>
                  </a:lnTo>
                  <a:lnTo>
                    <a:pt x="66928" y="1341247"/>
                  </a:lnTo>
                  <a:lnTo>
                    <a:pt x="96265" y="1316101"/>
                  </a:lnTo>
                  <a:lnTo>
                    <a:pt x="118872" y="1284097"/>
                  </a:lnTo>
                  <a:lnTo>
                    <a:pt x="135509" y="1245235"/>
                  </a:lnTo>
                  <a:lnTo>
                    <a:pt x="144272" y="1204087"/>
                  </a:lnTo>
                  <a:lnTo>
                    <a:pt x="145034" y="1183893"/>
                  </a:lnTo>
                  <a:lnTo>
                    <a:pt x="145034" y="835278"/>
                  </a:lnTo>
                  <a:lnTo>
                    <a:pt x="146176" y="815086"/>
                  </a:lnTo>
                  <a:lnTo>
                    <a:pt x="155955" y="776859"/>
                  </a:lnTo>
                  <a:lnTo>
                    <a:pt x="183006" y="727583"/>
                  </a:lnTo>
                  <a:lnTo>
                    <a:pt x="222630" y="693927"/>
                  </a:lnTo>
                  <a:lnTo>
                    <a:pt x="270255" y="681227"/>
                  </a:lnTo>
                  <a:lnTo>
                    <a:pt x="254380" y="677926"/>
                  </a:lnTo>
                  <a:lnTo>
                    <a:pt x="208152" y="658367"/>
                  </a:lnTo>
                  <a:lnTo>
                    <a:pt x="171830" y="619251"/>
                  </a:lnTo>
                  <a:lnTo>
                    <a:pt x="149732" y="566038"/>
                  </a:lnTo>
                  <a:lnTo>
                    <a:pt x="145034" y="525907"/>
                  </a:lnTo>
                  <a:lnTo>
                    <a:pt x="145034" y="177926"/>
                  </a:lnTo>
                  <a:lnTo>
                    <a:pt x="144272" y="157607"/>
                  </a:lnTo>
                  <a:lnTo>
                    <a:pt x="135509" y="115188"/>
                  </a:lnTo>
                  <a:lnTo>
                    <a:pt x="118872" y="77977"/>
                  </a:lnTo>
                  <a:lnTo>
                    <a:pt x="96265" y="45338"/>
                  </a:lnTo>
                  <a:lnTo>
                    <a:pt x="66928" y="20192"/>
                  </a:lnTo>
                  <a:lnTo>
                    <a:pt x="16510" y="635"/>
                  </a:lnTo>
                  <a:lnTo>
                    <a:pt x="0" y="0"/>
                  </a:lnTo>
                  <a:lnTo>
                    <a:pt x="10032" y="635"/>
                  </a:lnTo>
                  <a:lnTo>
                    <a:pt x="30734" y="2286"/>
                  </a:lnTo>
                  <a:lnTo>
                    <a:pt x="72009" y="16383"/>
                  </a:lnTo>
                  <a:lnTo>
                    <a:pt x="108457" y="39497"/>
                  </a:lnTo>
                  <a:lnTo>
                    <a:pt x="141731" y="71120"/>
                  </a:lnTo>
                  <a:lnTo>
                    <a:pt x="168528" y="109727"/>
                  </a:lnTo>
                  <a:lnTo>
                    <a:pt x="189356" y="155066"/>
                  </a:lnTo>
                  <a:lnTo>
                    <a:pt x="201929" y="203962"/>
                  </a:lnTo>
                  <a:lnTo>
                    <a:pt x="207772" y="255270"/>
                  </a:lnTo>
                  <a:lnTo>
                    <a:pt x="207772" y="551688"/>
                  </a:lnTo>
                  <a:lnTo>
                    <a:pt x="208661" y="570229"/>
                  </a:lnTo>
                  <a:lnTo>
                    <a:pt x="224027" y="620522"/>
                  </a:lnTo>
                  <a:lnTo>
                    <a:pt x="255269" y="658367"/>
                  </a:lnTo>
                  <a:lnTo>
                    <a:pt x="297306" y="677926"/>
                  </a:lnTo>
                  <a:lnTo>
                    <a:pt x="312419" y="680212"/>
                  </a:lnTo>
                  <a:lnTo>
                    <a:pt x="299085" y="681863"/>
                  </a:lnTo>
                  <a:lnTo>
                    <a:pt x="256921" y="700151"/>
                  </a:lnTo>
                  <a:lnTo>
                    <a:pt x="225171" y="738377"/>
                  </a:lnTo>
                  <a:lnTo>
                    <a:pt x="208661" y="787908"/>
                  </a:lnTo>
                  <a:lnTo>
                    <a:pt x="207772" y="806196"/>
                  </a:lnTo>
                  <a:lnTo>
                    <a:pt x="207772" y="1106551"/>
                  </a:lnTo>
                  <a:close/>
                </a:path>
              </a:pathLst>
            </a:custGeom>
            <a:ln w="3175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3" name="사각형 설명선 42"/>
          <p:cNvSpPr/>
          <p:nvPr/>
        </p:nvSpPr>
        <p:spPr>
          <a:xfrm>
            <a:off x="3940106" y="4614115"/>
            <a:ext cx="1007150" cy="200480"/>
          </a:xfrm>
          <a:prstGeom prst="wedgeRectCallout">
            <a:avLst>
              <a:gd name="adj1" fmla="val -28761"/>
              <a:gd name="adj2" fmla="val -47362"/>
            </a:avLst>
          </a:prstGeom>
          <a:solidFill>
            <a:srgbClr val="007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 유형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D71029C2-996A-4E13-8C7F-DE348B077AC4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상세 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547483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관계 유형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6" name="Text Box 82"/>
          <p:cNvSpPr txBox="1">
            <a:spLocks noChangeArrowheads="1"/>
          </p:cNvSpPr>
          <p:nvPr/>
        </p:nvSpPr>
        <p:spPr bwMode="auto">
          <a:xfrm>
            <a:off x="6318492" y="1668503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관계를 더블클릭하여 관계 편집창을 실행시킵니다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84168" y="216356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8" name="Text Box 82"/>
          <p:cNvSpPr txBox="1">
            <a:spLocks noChangeArrowheads="1"/>
          </p:cNvSpPr>
          <p:nvPr/>
        </p:nvSpPr>
        <p:spPr bwMode="auto">
          <a:xfrm>
            <a:off x="6318492" y="2066056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관계 편집창에서 유형을 선택 시 관계명에 선택한 유형에 대한 약자가 보여집니다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9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11342"/>
              </p:ext>
            </p:extLst>
          </p:nvPr>
        </p:nvGraphicFramePr>
        <p:xfrm>
          <a:off x="6091039" y="2595736"/>
          <a:ext cx="2808588" cy="2890309"/>
        </p:xfrm>
        <a:graphic>
          <a:graphicData uri="http://schemas.openxmlformats.org/drawingml/2006/table">
            <a:tbl>
              <a:tblPr/>
              <a:tblGrid>
                <a:gridCol w="105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대체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</a:t>
                      </a:r>
                      <a:r>
                        <a:rPr 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Substitute)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하나의 부모 개체에 대해 대체가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되는 관계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Between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1:1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이든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1:n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이든 값과 값의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"=" </a:t>
                      </a: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조인이 아닌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Between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조인 일 경우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제거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</a:t>
                      </a:r>
                      <a:r>
                        <a:rPr 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Drop)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제거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할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관계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Abnormal 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Abnormal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관계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추출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(Derived) 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SUM, COUNT, MAX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등의 성격을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가진 추출 관계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Like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1 :1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이든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1:n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이든 값과 값의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"=" </a:t>
                      </a: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조인이 아닌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Like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조인 일 경우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가상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</a:t>
                      </a:r>
                      <a:r>
                        <a:rPr 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Pseudo)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가상의 논리적인 집합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Primary Child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Child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개체 중 특정한 단 하나의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개체를 선택함을 표시</a:t>
                      </a:r>
                      <a:endParaRPr 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8" y="1470763"/>
            <a:ext cx="2266950" cy="21145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1415676" y="1851340"/>
            <a:ext cx="1260000" cy="171492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298008" y="176133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48" name="Picture 4" descr="K-32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67"/>
          <a:stretch/>
        </p:blipFill>
        <p:spPr bwMode="auto">
          <a:xfrm>
            <a:off x="3404571" y="1427180"/>
            <a:ext cx="2059751" cy="258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10171" y="1340768"/>
            <a:ext cx="366477" cy="318054"/>
            <a:chOff x="7853926" y="3191001"/>
            <a:chExt cx="366477" cy="318054"/>
          </a:xfrm>
        </p:grpSpPr>
        <p:pic>
          <p:nvPicPr>
            <p:cNvPr id="39" name="Picture 6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64" y="3191001"/>
              <a:ext cx="342048" cy="318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 Box 66"/>
            <p:cNvSpPr txBox="1">
              <a:spLocks noChangeArrowheads="1"/>
            </p:cNvSpPr>
            <p:nvPr/>
          </p:nvSpPr>
          <p:spPr bwMode="auto">
            <a:xfrm>
              <a:off x="7853926" y="3276031"/>
              <a:ext cx="36647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 contourW="12700">
                <a:bevelT w="1270" h="38100"/>
                <a:contourClr>
                  <a:srgbClr val="C00000"/>
                </a:contourClr>
              </a:sp3d>
            </a:bodyPr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예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91702" y="5035038"/>
            <a:ext cx="4988673" cy="279210"/>
          </a:xfrm>
          <a:prstGeom prst="rect">
            <a:avLst/>
          </a:prstGeom>
          <a:solidFill>
            <a:srgbClr val="007851"/>
          </a:solidFill>
          <a:ln w="1905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en-US" altLang="ko-KR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FK</a:t>
            </a:r>
            <a:r>
              <a:rPr kumimoji="1" lang="ko-KR" altLang="en-US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속성 생성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1702" y="4299464"/>
            <a:ext cx="839938" cy="26254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schemeClr val="tx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Normal</a:t>
            </a:r>
            <a:endParaRPr lang="ko-KR" altLang="en-US" sz="1000" kern="0" dirty="0">
              <a:solidFill>
                <a:schemeClr val="tx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391289" y="4299464"/>
            <a:ext cx="810080" cy="2625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Between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268455" y="4299464"/>
            <a:ext cx="810080" cy="2625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Like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58473" y="4299464"/>
            <a:ext cx="693447" cy="2625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Pseudo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29227" y="4299464"/>
            <a:ext cx="810080" cy="2625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Derived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95171" y="4293096"/>
            <a:ext cx="685204" cy="2625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Drop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8" name="아래쪽 화살표 27"/>
          <p:cNvSpPr/>
          <p:nvPr/>
        </p:nvSpPr>
        <p:spPr bwMode="auto">
          <a:xfrm flipH="1">
            <a:off x="908471" y="4650219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9" name="아래쪽 화살표 28"/>
          <p:cNvSpPr/>
          <p:nvPr/>
        </p:nvSpPr>
        <p:spPr bwMode="auto">
          <a:xfrm flipH="1">
            <a:off x="1664137" y="4650219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0" name="순서도: 가산 접합 29"/>
          <p:cNvSpPr/>
          <p:nvPr/>
        </p:nvSpPr>
        <p:spPr>
          <a:xfrm>
            <a:off x="3351680" y="4650219"/>
            <a:ext cx="307032" cy="307032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가산 접합 30"/>
          <p:cNvSpPr/>
          <p:nvPr/>
        </p:nvSpPr>
        <p:spPr>
          <a:xfrm>
            <a:off x="4984257" y="4650219"/>
            <a:ext cx="307032" cy="307032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FF0000"/>
            </a:solidFill>
            <a:bevel/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 bwMode="auto">
          <a:xfrm flipH="1">
            <a:off x="2558660" y="4650219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3" name="아래쪽 화살표 32"/>
          <p:cNvSpPr/>
          <p:nvPr/>
        </p:nvSpPr>
        <p:spPr bwMode="auto">
          <a:xfrm flipH="1">
            <a:off x="4246203" y="4650219"/>
            <a:ext cx="252000" cy="30568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013" y="5507092"/>
            <a:ext cx="2276190" cy="87619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582241" y="5785872"/>
            <a:ext cx="587284" cy="199676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 rot="5400000">
            <a:off x="3334064" y="2119056"/>
            <a:ext cx="217750" cy="3986313"/>
            <a:chOff x="4664968" y="2656046"/>
            <a:chExt cx="312420" cy="1362710"/>
          </a:xfrm>
        </p:grpSpPr>
        <p:sp>
          <p:nvSpPr>
            <p:cNvPr id="41" name="object 8"/>
            <p:cNvSpPr/>
            <p:nvPr/>
          </p:nvSpPr>
          <p:spPr>
            <a:xfrm rot="10800000">
              <a:off x="4664968" y="2656046"/>
              <a:ext cx="312420" cy="1362710"/>
            </a:xfrm>
            <a:custGeom>
              <a:avLst/>
              <a:gdLst/>
              <a:ahLst/>
              <a:cxnLst/>
              <a:rect l="l" t="t" r="r" b="b"/>
              <a:pathLst>
                <a:path w="312420" h="1362710">
                  <a:moveTo>
                    <a:pt x="20757" y="1360124"/>
                  </a:moveTo>
                  <a:lnTo>
                    <a:pt x="10032" y="1361439"/>
                  </a:lnTo>
                  <a:lnTo>
                    <a:pt x="0" y="1362455"/>
                  </a:lnTo>
                  <a:lnTo>
                    <a:pt x="16510" y="1361186"/>
                  </a:lnTo>
                  <a:lnTo>
                    <a:pt x="20757" y="1360124"/>
                  </a:lnTo>
                  <a:close/>
                </a:path>
                <a:path w="312420" h="1362710">
                  <a:moveTo>
                    <a:pt x="19544" y="1393"/>
                  </a:moveTo>
                  <a:lnTo>
                    <a:pt x="66928" y="20192"/>
                  </a:lnTo>
                  <a:lnTo>
                    <a:pt x="96265" y="45338"/>
                  </a:lnTo>
                  <a:lnTo>
                    <a:pt x="118872" y="77977"/>
                  </a:lnTo>
                  <a:lnTo>
                    <a:pt x="135509" y="115188"/>
                  </a:lnTo>
                  <a:lnTo>
                    <a:pt x="144272" y="157607"/>
                  </a:lnTo>
                  <a:lnTo>
                    <a:pt x="145034" y="177926"/>
                  </a:lnTo>
                  <a:lnTo>
                    <a:pt x="145034" y="525907"/>
                  </a:lnTo>
                  <a:lnTo>
                    <a:pt x="146176" y="546100"/>
                  </a:lnTo>
                  <a:lnTo>
                    <a:pt x="155955" y="584962"/>
                  </a:lnTo>
                  <a:lnTo>
                    <a:pt x="183006" y="634491"/>
                  </a:lnTo>
                  <a:lnTo>
                    <a:pt x="222630" y="667892"/>
                  </a:lnTo>
                  <a:lnTo>
                    <a:pt x="270255" y="681227"/>
                  </a:lnTo>
                  <a:lnTo>
                    <a:pt x="254380" y="683895"/>
                  </a:lnTo>
                  <a:lnTo>
                    <a:pt x="208152" y="702817"/>
                  </a:lnTo>
                  <a:lnTo>
                    <a:pt x="171830" y="742950"/>
                  </a:lnTo>
                  <a:lnTo>
                    <a:pt x="149732" y="795527"/>
                  </a:lnTo>
                  <a:lnTo>
                    <a:pt x="145034" y="835278"/>
                  </a:lnTo>
                  <a:lnTo>
                    <a:pt x="145034" y="1183893"/>
                  </a:lnTo>
                  <a:lnTo>
                    <a:pt x="144272" y="1204087"/>
                  </a:lnTo>
                  <a:lnTo>
                    <a:pt x="135509" y="1245235"/>
                  </a:lnTo>
                  <a:lnTo>
                    <a:pt x="118872" y="1284097"/>
                  </a:lnTo>
                  <a:lnTo>
                    <a:pt x="96265" y="1316101"/>
                  </a:lnTo>
                  <a:lnTo>
                    <a:pt x="66928" y="1341247"/>
                  </a:lnTo>
                  <a:lnTo>
                    <a:pt x="20757" y="1360124"/>
                  </a:lnTo>
                  <a:lnTo>
                    <a:pt x="30734" y="1358900"/>
                  </a:lnTo>
                  <a:lnTo>
                    <a:pt x="72009" y="1345818"/>
                  </a:lnTo>
                  <a:lnTo>
                    <a:pt x="108457" y="1322577"/>
                  </a:lnTo>
                  <a:lnTo>
                    <a:pt x="141731" y="1290954"/>
                  </a:lnTo>
                  <a:lnTo>
                    <a:pt x="168528" y="1251458"/>
                  </a:lnTo>
                  <a:lnTo>
                    <a:pt x="189356" y="1206118"/>
                  </a:lnTo>
                  <a:lnTo>
                    <a:pt x="201929" y="1157097"/>
                  </a:lnTo>
                  <a:lnTo>
                    <a:pt x="207772" y="1106551"/>
                  </a:lnTo>
                  <a:lnTo>
                    <a:pt x="207772" y="806196"/>
                  </a:lnTo>
                  <a:lnTo>
                    <a:pt x="208661" y="787908"/>
                  </a:lnTo>
                  <a:lnTo>
                    <a:pt x="225171" y="738377"/>
                  </a:lnTo>
                  <a:lnTo>
                    <a:pt x="256921" y="700151"/>
                  </a:lnTo>
                  <a:lnTo>
                    <a:pt x="299085" y="681863"/>
                  </a:lnTo>
                  <a:lnTo>
                    <a:pt x="312419" y="680212"/>
                  </a:lnTo>
                  <a:lnTo>
                    <a:pt x="297306" y="677926"/>
                  </a:lnTo>
                  <a:lnTo>
                    <a:pt x="255269" y="658367"/>
                  </a:lnTo>
                  <a:lnTo>
                    <a:pt x="224027" y="620522"/>
                  </a:lnTo>
                  <a:lnTo>
                    <a:pt x="208661" y="570229"/>
                  </a:lnTo>
                  <a:lnTo>
                    <a:pt x="207772" y="551688"/>
                  </a:lnTo>
                  <a:lnTo>
                    <a:pt x="207772" y="255270"/>
                  </a:lnTo>
                  <a:lnTo>
                    <a:pt x="205612" y="228853"/>
                  </a:lnTo>
                  <a:lnTo>
                    <a:pt x="196976" y="178815"/>
                  </a:lnTo>
                  <a:lnTo>
                    <a:pt x="180466" y="131572"/>
                  </a:lnTo>
                  <a:lnTo>
                    <a:pt x="155955" y="89788"/>
                  </a:lnTo>
                  <a:lnTo>
                    <a:pt x="125222" y="54483"/>
                  </a:lnTo>
                  <a:lnTo>
                    <a:pt x="90424" y="26797"/>
                  </a:lnTo>
                  <a:lnTo>
                    <a:pt x="51053" y="7874"/>
                  </a:lnTo>
                  <a:lnTo>
                    <a:pt x="30734" y="2286"/>
                  </a:lnTo>
                  <a:lnTo>
                    <a:pt x="19544" y="1393"/>
                  </a:lnTo>
                  <a:close/>
                </a:path>
                <a:path w="312420" h="1362710">
                  <a:moveTo>
                    <a:pt x="0" y="0"/>
                  </a:moveTo>
                  <a:lnTo>
                    <a:pt x="10032" y="635"/>
                  </a:lnTo>
                  <a:lnTo>
                    <a:pt x="19544" y="1393"/>
                  </a:lnTo>
                  <a:lnTo>
                    <a:pt x="1651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object 9"/>
            <p:cNvSpPr/>
            <p:nvPr/>
          </p:nvSpPr>
          <p:spPr>
            <a:xfrm rot="10800000">
              <a:off x="4664968" y="2656046"/>
              <a:ext cx="312420" cy="1362710"/>
            </a:xfrm>
            <a:custGeom>
              <a:avLst/>
              <a:gdLst/>
              <a:ahLst/>
              <a:cxnLst/>
              <a:rect l="l" t="t" r="r" b="b"/>
              <a:pathLst>
                <a:path w="312420" h="1362710">
                  <a:moveTo>
                    <a:pt x="207772" y="1106551"/>
                  </a:moveTo>
                  <a:lnTo>
                    <a:pt x="201929" y="1157097"/>
                  </a:lnTo>
                  <a:lnTo>
                    <a:pt x="189356" y="1206118"/>
                  </a:lnTo>
                  <a:lnTo>
                    <a:pt x="168528" y="1251458"/>
                  </a:lnTo>
                  <a:lnTo>
                    <a:pt x="141731" y="1290954"/>
                  </a:lnTo>
                  <a:lnTo>
                    <a:pt x="108457" y="1322577"/>
                  </a:lnTo>
                  <a:lnTo>
                    <a:pt x="72009" y="1345818"/>
                  </a:lnTo>
                  <a:lnTo>
                    <a:pt x="30734" y="1358900"/>
                  </a:lnTo>
                  <a:lnTo>
                    <a:pt x="0" y="1362455"/>
                  </a:lnTo>
                  <a:lnTo>
                    <a:pt x="16510" y="1361186"/>
                  </a:lnTo>
                  <a:lnTo>
                    <a:pt x="66928" y="1341247"/>
                  </a:lnTo>
                  <a:lnTo>
                    <a:pt x="96265" y="1316101"/>
                  </a:lnTo>
                  <a:lnTo>
                    <a:pt x="118872" y="1284097"/>
                  </a:lnTo>
                  <a:lnTo>
                    <a:pt x="135509" y="1245235"/>
                  </a:lnTo>
                  <a:lnTo>
                    <a:pt x="144272" y="1204087"/>
                  </a:lnTo>
                  <a:lnTo>
                    <a:pt x="145034" y="1183893"/>
                  </a:lnTo>
                  <a:lnTo>
                    <a:pt x="145034" y="835278"/>
                  </a:lnTo>
                  <a:lnTo>
                    <a:pt x="146176" y="815086"/>
                  </a:lnTo>
                  <a:lnTo>
                    <a:pt x="155955" y="776859"/>
                  </a:lnTo>
                  <a:lnTo>
                    <a:pt x="183006" y="727583"/>
                  </a:lnTo>
                  <a:lnTo>
                    <a:pt x="222630" y="693927"/>
                  </a:lnTo>
                  <a:lnTo>
                    <a:pt x="270255" y="681227"/>
                  </a:lnTo>
                  <a:lnTo>
                    <a:pt x="254380" y="677926"/>
                  </a:lnTo>
                  <a:lnTo>
                    <a:pt x="208152" y="658367"/>
                  </a:lnTo>
                  <a:lnTo>
                    <a:pt x="171830" y="619251"/>
                  </a:lnTo>
                  <a:lnTo>
                    <a:pt x="149732" y="566038"/>
                  </a:lnTo>
                  <a:lnTo>
                    <a:pt x="145034" y="525907"/>
                  </a:lnTo>
                  <a:lnTo>
                    <a:pt x="145034" y="177926"/>
                  </a:lnTo>
                  <a:lnTo>
                    <a:pt x="144272" y="157607"/>
                  </a:lnTo>
                  <a:lnTo>
                    <a:pt x="135509" y="115188"/>
                  </a:lnTo>
                  <a:lnTo>
                    <a:pt x="118872" y="77977"/>
                  </a:lnTo>
                  <a:lnTo>
                    <a:pt x="96265" y="45338"/>
                  </a:lnTo>
                  <a:lnTo>
                    <a:pt x="66928" y="20192"/>
                  </a:lnTo>
                  <a:lnTo>
                    <a:pt x="16510" y="635"/>
                  </a:lnTo>
                  <a:lnTo>
                    <a:pt x="0" y="0"/>
                  </a:lnTo>
                  <a:lnTo>
                    <a:pt x="10032" y="635"/>
                  </a:lnTo>
                  <a:lnTo>
                    <a:pt x="30734" y="2286"/>
                  </a:lnTo>
                  <a:lnTo>
                    <a:pt x="72009" y="16383"/>
                  </a:lnTo>
                  <a:lnTo>
                    <a:pt x="108457" y="39497"/>
                  </a:lnTo>
                  <a:lnTo>
                    <a:pt x="141731" y="71120"/>
                  </a:lnTo>
                  <a:lnTo>
                    <a:pt x="168528" y="109727"/>
                  </a:lnTo>
                  <a:lnTo>
                    <a:pt x="189356" y="155066"/>
                  </a:lnTo>
                  <a:lnTo>
                    <a:pt x="201929" y="203962"/>
                  </a:lnTo>
                  <a:lnTo>
                    <a:pt x="207772" y="255270"/>
                  </a:lnTo>
                  <a:lnTo>
                    <a:pt x="207772" y="551688"/>
                  </a:lnTo>
                  <a:lnTo>
                    <a:pt x="208661" y="570229"/>
                  </a:lnTo>
                  <a:lnTo>
                    <a:pt x="224027" y="620522"/>
                  </a:lnTo>
                  <a:lnTo>
                    <a:pt x="255269" y="658367"/>
                  </a:lnTo>
                  <a:lnTo>
                    <a:pt x="297306" y="677926"/>
                  </a:lnTo>
                  <a:lnTo>
                    <a:pt x="312419" y="680212"/>
                  </a:lnTo>
                  <a:lnTo>
                    <a:pt x="299085" y="681863"/>
                  </a:lnTo>
                  <a:lnTo>
                    <a:pt x="256921" y="700151"/>
                  </a:lnTo>
                  <a:lnTo>
                    <a:pt x="225171" y="738377"/>
                  </a:lnTo>
                  <a:lnTo>
                    <a:pt x="208661" y="787908"/>
                  </a:lnTo>
                  <a:lnTo>
                    <a:pt x="207772" y="806196"/>
                  </a:lnTo>
                  <a:lnTo>
                    <a:pt x="207772" y="1106551"/>
                  </a:lnTo>
                  <a:close/>
                </a:path>
              </a:pathLst>
            </a:custGeom>
            <a:ln w="3175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3" name="사각형 설명선 42"/>
          <p:cNvSpPr/>
          <p:nvPr/>
        </p:nvSpPr>
        <p:spPr>
          <a:xfrm>
            <a:off x="1963792" y="3751558"/>
            <a:ext cx="1007150" cy="200480"/>
          </a:xfrm>
          <a:prstGeom prst="wedgeRectCallout">
            <a:avLst>
              <a:gd name="adj1" fmla="val -28761"/>
              <a:gd name="adj2" fmla="val -47362"/>
            </a:avLst>
          </a:prstGeom>
          <a:solidFill>
            <a:srgbClr val="007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 유형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78431C24-2CF4-49A1-8B42-359F51497F85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상세 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414376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56792"/>
            <a:ext cx="1885950" cy="247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60F02F-D580-4148-A089-AC35BDF2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5" y="2961785"/>
            <a:ext cx="4968553" cy="2476500"/>
          </a:xfrm>
          <a:prstGeom prst="rect">
            <a:avLst/>
          </a:prstGeom>
        </p:spPr>
      </p:pic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UDP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02618" y="2617790"/>
            <a:ext cx="1224136" cy="23514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Freeform 308"/>
          <p:cNvSpPr>
            <a:spLocks/>
          </p:cNvSpPr>
          <p:nvPr/>
        </p:nvSpPr>
        <p:spPr bwMode="auto">
          <a:xfrm rot="2666276" flipH="1">
            <a:off x="1917890" y="2692411"/>
            <a:ext cx="431267" cy="205260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6350" y="255944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8358" y="294843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572000" y="3051010"/>
            <a:ext cx="959795" cy="318016"/>
            <a:chOff x="822731" y="1644672"/>
            <a:chExt cx="580917" cy="318016"/>
          </a:xfrm>
        </p:grpSpPr>
        <p:sp>
          <p:nvSpPr>
            <p:cNvPr id="13" name="직사각형 12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 추가</a:t>
              </a: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삭제</a:t>
              </a:r>
            </a:p>
          </p:txBody>
        </p:sp>
        <p:sp>
          <p:nvSpPr>
            <p:cNvPr id="15" name="직각 삼각형 14"/>
            <p:cNvSpPr/>
            <p:nvPr/>
          </p:nvSpPr>
          <p:spPr>
            <a:xfrm rot="8173233">
              <a:off x="848863" y="1864272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타원 1"/>
          <p:cNvSpPr/>
          <p:nvPr/>
        </p:nvSpPr>
        <p:spPr>
          <a:xfrm>
            <a:off x="4355976" y="3313559"/>
            <a:ext cx="648072" cy="288032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985625" y="3313485"/>
            <a:ext cx="648072" cy="288032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640038" y="3610474"/>
            <a:ext cx="959795" cy="293284"/>
            <a:chOff x="822731" y="1548187"/>
            <a:chExt cx="580917" cy="293284"/>
          </a:xfrm>
        </p:grpSpPr>
        <p:sp>
          <p:nvSpPr>
            <p:cNvPr id="19" name="직각 삼각형 18"/>
            <p:cNvSpPr/>
            <p:nvPr/>
          </p:nvSpPr>
          <p:spPr>
            <a:xfrm rot="19453768">
              <a:off x="1017816" y="1548187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 순서 변경</a:t>
              </a: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6084168" y="176547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Text Box 82"/>
          <p:cNvSpPr txBox="1">
            <a:spLocks noChangeArrowheads="1"/>
          </p:cNvSpPr>
          <p:nvPr/>
        </p:nvSpPr>
        <p:spPr bwMode="auto">
          <a:xfrm>
            <a:off x="6318492" y="1599320"/>
            <a:ext cx="2554938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모델관리 브라우저에서 모델을 선택하고 마우스 오른쪽 클릭 후 바로가기 메뉴의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UDP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정의를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84168" y="230744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318492" y="2209945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UDP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정의 화면에서 정의할 구분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주제영역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등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을 선택하고 타입 및 이름을 정의합니다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24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775100"/>
              </p:ext>
            </p:extLst>
          </p:nvPr>
        </p:nvGraphicFramePr>
        <p:xfrm>
          <a:off x="6091039" y="2682844"/>
          <a:ext cx="2657425" cy="2176029"/>
        </p:xfrm>
        <a:graphic>
          <a:graphicData uri="http://schemas.openxmlformats.org/drawingml/2006/table">
            <a:tbl>
              <a:tblPr/>
              <a:tblGrid>
                <a:gridCol w="641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타입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57821" rtl="0" eaLnBrk="1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</a:rPr>
                        <a:t> Text</a:t>
                      </a:r>
                      <a:endParaRPr sz="900" kern="1200" dirty="0">
                        <a:solidFill>
                          <a:schemeClr val="tx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문자 타입의 항목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기본값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: NULL)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57821" rtl="0" eaLnBrk="1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</a:rPr>
                        <a:t> Integer</a:t>
                      </a:r>
                      <a:endParaRPr sz="900" kern="1200" dirty="0">
                        <a:solidFill>
                          <a:schemeClr val="tx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정수 타입의 항목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기본값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: 0)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57821" rtl="0" eaLnBrk="1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</a:rPr>
                        <a:t> Real</a:t>
                      </a:r>
                      <a:endParaRPr sz="900" kern="1200" dirty="0">
                        <a:solidFill>
                          <a:schemeClr val="tx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실수 타입의 항목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기본값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: 0.0)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57821" rtl="0" eaLnBrk="1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</a:rPr>
                        <a:t> Date</a:t>
                      </a:r>
                      <a:endParaRPr sz="900" kern="1200" dirty="0">
                        <a:solidFill>
                          <a:schemeClr val="tx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날짜 타입의 항목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기본값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: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현재날짜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57821" rtl="0" eaLnBrk="1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</a:rPr>
                        <a:t> Command</a:t>
                      </a:r>
                      <a:endParaRPr sz="900" kern="1200" dirty="0">
                        <a:solidFill>
                          <a:schemeClr val="tx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수행 하고자 하는 명령을 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입력하거나 </a:t>
                      </a:r>
                      <a:endParaRPr lang="en-US" altLang="ko-KR" sz="9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선택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파일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57821" rtl="0" eaLnBrk="1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</a:rPr>
                        <a:t> List</a:t>
                      </a:r>
                      <a:endParaRPr sz="900" kern="1200" dirty="0">
                        <a:solidFill>
                          <a:schemeClr val="tx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선택 타입의 항목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예제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확정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,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미확정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,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보류 등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4199829" y="3350052"/>
            <a:ext cx="175197" cy="206169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550880" y="3478439"/>
            <a:ext cx="681102" cy="1318713"/>
            <a:chOff x="1338920" y="1439332"/>
            <a:chExt cx="412238" cy="1318713"/>
          </a:xfrm>
        </p:grpSpPr>
        <p:sp>
          <p:nvSpPr>
            <p:cNvPr id="27" name="직각 삼각형 26"/>
            <p:cNvSpPr/>
            <p:nvPr/>
          </p:nvSpPr>
          <p:spPr>
            <a:xfrm rot="19453768">
              <a:off x="1560412" y="1439332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38920" y="1527407"/>
              <a:ext cx="388318" cy="1230638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</a:t>
              </a:r>
              <a:endParaRPr kumimoji="1" lang="en-US" altLang="ko-KR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주제영역</a:t>
              </a:r>
              <a:endParaRPr kumimoji="1" lang="en-US" altLang="ko-KR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엔터티</a:t>
              </a:r>
              <a:endParaRPr kumimoji="1" lang="en-US" altLang="ko-KR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속성</a:t>
              </a:r>
              <a:endParaRPr kumimoji="1" lang="en-US" altLang="ko-KR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관계</a:t>
              </a:r>
              <a:endParaRPr kumimoji="1" lang="en-US" altLang="ko-KR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테이블</a:t>
              </a:r>
              <a:endParaRPr kumimoji="1" lang="en-US" altLang="ko-KR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컬럼</a:t>
              </a:r>
              <a:endParaRPr kumimoji="1" lang="en-US" altLang="ko-KR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물리 관계</a:t>
              </a:r>
              <a:endParaRPr kumimoji="1" lang="en-US" altLang="ko-KR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뷰</a:t>
              </a:r>
              <a:endParaRPr kumimoji="1" lang="en-US" altLang="ko-KR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5EBFF0EB-0571-4817-A747-3B1E5D85A883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상세 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867045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UDP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편집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6686" y="175726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Text Box 82"/>
          <p:cNvSpPr txBox="1">
            <a:spLocks noChangeArrowheads="1"/>
          </p:cNvSpPr>
          <p:nvPr/>
        </p:nvSpPr>
        <p:spPr bwMode="auto">
          <a:xfrm>
            <a:off x="6318492" y="1668249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각 편집 객체의 편집화면에서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UDP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탭 항목의 위치를 확인합니다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96686" y="22996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318492" y="2236193"/>
            <a:ext cx="2554938" cy="922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각 객체의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UDP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정의 항목에 해당하는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UDP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값을 편집할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UDP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기본값이 정의 되어 있는 경우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사용자가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UDP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값을 지정하지 않더라도 미리 정의되어 있는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UDP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값이 자동으로 입력됩니다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5EBFF0EB-0571-4817-A747-3B1E5D85A883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상세 논리 모델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010B0E-F83D-4D42-AD48-B1754308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29919"/>
            <a:ext cx="4499992" cy="269549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8143B2-2144-4D2B-A59B-D1ABC616CBE8}"/>
              </a:ext>
            </a:extLst>
          </p:cNvPr>
          <p:cNvGrpSpPr/>
          <p:nvPr/>
        </p:nvGrpSpPr>
        <p:grpSpPr>
          <a:xfrm>
            <a:off x="3063230" y="1822832"/>
            <a:ext cx="959795" cy="318016"/>
            <a:chOff x="822731" y="1644672"/>
            <a:chExt cx="580917" cy="31801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084D797-DF8C-471B-9136-E3ABBCBC03FB}"/>
                </a:ext>
              </a:extLst>
            </p:cNvPr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엔터티</a:t>
              </a: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편집</a:t>
              </a:r>
            </a:p>
          </p:txBody>
        </p:sp>
        <p:sp>
          <p:nvSpPr>
            <p:cNvPr id="33" name="직각 삼각형 32">
              <a:extLst>
                <a:ext uri="{FF2B5EF4-FFF2-40B4-BE49-F238E27FC236}">
                  <a16:creationId xmlns:a16="http://schemas.microsoft.com/office/drawing/2014/main" id="{07A4B9AD-37CF-4B23-9DBF-B2E71FFC4D47}"/>
                </a:ext>
              </a:extLst>
            </p:cNvPr>
            <p:cNvSpPr/>
            <p:nvPr/>
          </p:nvSpPr>
          <p:spPr>
            <a:xfrm rot="8173233">
              <a:off x="848863" y="1864272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393907B-7A88-4C4E-8E91-6C35F17A1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04" y="2389689"/>
            <a:ext cx="4499992" cy="269549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4C1CEA0-2F21-4BD7-A667-A648710310B2}"/>
              </a:ext>
            </a:extLst>
          </p:cNvPr>
          <p:cNvGrpSpPr/>
          <p:nvPr/>
        </p:nvGrpSpPr>
        <p:grpSpPr>
          <a:xfrm>
            <a:off x="2558384" y="3482645"/>
            <a:ext cx="959795" cy="318016"/>
            <a:chOff x="822731" y="1644672"/>
            <a:chExt cx="580917" cy="31801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1F09340-E4A0-401D-907D-71A974DA536D}"/>
                </a:ext>
              </a:extLst>
            </p:cNvPr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속성 편집</a:t>
              </a:r>
            </a:p>
          </p:txBody>
        </p:sp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D478B107-B941-4DF5-8061-A3EA0425E247}"/>
                </a:ext>
              </a:extLst>
            </p:cNvPr>
            <p:cNvSpPr/>
            <p:nvPr/>
          </p:nvSpPr>
          <p:spPr>
            <a:xfrm rot="8173233">
              <a:off x="848863" y="1864272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E990E8F-B812-4474-9C75-4E557CAE7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4133957"/>
            <a:ext cx="3331554" cy="201150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5C01CD9-5D45-45E2-B1E0-94CD6D801311}"/>
              </a:ext>
            </a:extLst>
          </p:cNvPr>
          <p:cNvGrpSpPr/>
          <p:nvPr/>
        </p:nvGrpSpPr>
        <p:grpSpPr>
          <a:xfrm>
            <a:off x="3638863" y="4005064"/>
            <a:ext cx="959795" cy="318016"/>
            <a:chOff x="822731" y="1644672"/>
            <a:chExt cx="580917" cy="31801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29505E0-FF21-48A1-8E1B-9EF689C30C15}"/>
                </a:ext>
              </a:extLst>
            </p:cNvPr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관계 편집</a:t>
              </a:r>
            </a:p>
          </p:txBody>
        </p:sp>
        <p:sp>
          <p:nvSpPr>
            <p:cNvPr id="39" name="직각 삼각형 38">
              <a:extLst>
                <a:ext uri="{FF2B5EF4-FFF2-40B4-BE49-F238E27FC236}">
                  <a16:creationId xmlns:a16="http://schemas.microsoft.com/office/drawing/2014/main" id="{417C220F-D94F-40F2-BA17-D07136FA2EB0}"/>
                </a:ext>
              </a:extLst>
            </p:cNvPr>
            <p:cNvSpPr/>
            <p:nvPr/>
          </p:nvSpPr>
          <p:spPr>
            <a:xfrm rot="8173233">
              <a:off x="848863" y="1864272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0" name="모서리가 둥근 직사각형 19">
            <a:extLst>
              <a:ext uri="{FF2B5EF4-FFF2-40B4-BE49-F238E27FC236}">
                <a16:creationId xmlns:a16="http://schemas.microsoft.com/office/drawing/2014/main" id="{1A139420-6DE4-43D3-9CD5-25B67471BAC7}"/>
              </a:ext>
            </a:extLst>
          </p:cNvPr>
          <p:cNvSpPr/>
          <p:nvPr/>
        </p:nvSpPr>
        <p:spPr>
          <a:xfrm>
            <a:off x="395536" y="141937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1" name="모서리가 둥근 직사각형 21">
            <a:extLst>
              <a:ext uri="{FF2B5EF4-FFF2-40B4-BE49-F238E27FC236}">
                <a16:creationId xmlns:a16="http://schemas.microsoft.com/office/drawing/2014/main" id="{F35DEA8B-4B95-4F10-A339-D8EC52BAB6EF}"/>
              </a:ext>
            </a:extLst>
          </p:cNvPr>
          <p:cNvSpPr/>
          <p:nvPr/>
        </p:nvSpPr>
        <p:spPr>
          <a:xfrm>
            <a:off x="2816953" y="477973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455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11"/>
          </p:nvPr>
        </p:nvSpPr>
        <p:spPr>
          <a:xfrm>
            <a:off x="4678473" y="1196752"/>
            <a:ext cx="1379657" cy="917507"/>
          </a:xfrm>
        </p:spPr>
        <p:txBody>
          <a:bodyPr/>
          <a:lstStyle/>
          <a:p>
            <a:r>
              <a:rPr lang="ko-KR" altLang="en-US" dirty="0"/>
              <a:t>다양한 부가 개체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일괄편집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단축키</a:t>
            </a:r>
            <a:endParaRPr lang="en-US" altLang="ko-KR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>
          <a:xfrm>
            <a:off x="251520" y="1217946"/>
            <a:ext cx="4104456" cy="404494"/>
          </a:xfrm>
        </p:spPr>
        <p:txBody>
          <a:bodyPr/>
          <a:lstStyle/>
          <a:p>
            <a:r>
              <a:rPr lang="ko-KR" altLang="en-US" sz="2000" dirty="0">
                <a:solidFill>
                  <a:srgbClr val="007976"/>
                </a:solidFill>
              </a:rPr>
              <a:t>부가 기능 활용</a:t>
            </a:r>
          </a:p>
        </p:txBody>
      </p:sp>
    </p:spTree>
    <p:extLst>
      <p:ext uri="{BB962C8B-B14F-4D97-AF65-F5344CB8AC3E}">
        <p14:creationId xmlns:p14="http://schemas.microsoft.com/office/powerpoint/2010/main" val="369295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모델링 표기법</a:t>
            </a:r>
          </a:p>
        </p:txBody>
      </p:sp>
      <p:sp>
        <p:nvSpPr>
          <p:cNvPr id="73" name="화이트투명사각판"/>
          <p:cNvSpPr/>
          <p:nvPr/>
        </p:nvSpPr>
        <p:spPr bwMode="auto">
          <a:xfrm flipH="1">
            <a:off x="278185" y="1348282"/>
            <a:ext cx="5350916" cy="6040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19" tIns="50960" rIns="101919" bIns="50960" rtlCol="0" anchor="ctr"/>
          <a:lstStyle/>
          <a:p>
            <a:pPr indent="-180641" algn="ctr" defTabSz="1041128" fontAlgn="base" latinLnBrk="0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687422" algn="l"/>
                <a:tab pos="5637884" algn="l"/>
              </a:tabLst>
            </a:pPr>
            <a:endParaRPr kumimoji="1" lang="ko-KR" altLang="en-US" sz="12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30040" y="1444570"/>
            <a:ext cx="5190291" cy="439546"/>
          </a:xfrm>
          <a:prstGeom prst="rect">
            <a:avLst/>
          </a:prstGeom>
          <a:ln w="28575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marL="130175" indent="-130175" latinLnBrk="0">
              <a:spcBef>
                <a:spcPts val="300"/>
              </a:spcBef>
              <a:buClr>
                <a:srgbClr val="149A83"/>
              </a:buClr>
              <a:buSzPct val="80000"/>
              <a:buFont typeface="Wingdings" panose="05000000000000000000" pitchFamily="2" charset="2"/>
              <a:buChar char="ü"/>
            </a:pP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피터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첸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IE, Richard Barker, UML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표기법 등의 존재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0175" indent="-130175" latinLnBrk="0">
              <a:spcBef>
                <a:spcPts val="300"/>
              </a:spcBef>
              <a:buClr>
                <a:srgbClr val="149A83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DA#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Richard Barker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표기법을 표준으로 사용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37" y="5072211"/>
            <a:ext cx="1381125" cy="138112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838870"/>
            <a:ext cx="825708" cy="1155631"/>
          </a:xfrm>
          <a:prstGeom prst="rect">
            <a:avLst/>
          </a:prstGeom>
        </p:spPr>
      </p:pic>
      <p:sp>
        <p:nvSpPr>
          <p:cNvPr id="35" name="모서리가 둥근 사각형 설명선 34"/>
          <p:cNvSpPr/>
          <p:nvPr/>
        </p:nvSpPr>
        <p:spPr>
          <a:xfrm>
            <a:off x="611560" y="2492896"/>
            <a:ext cx="855712" cy="198604"/>
          </a:xfrm>
          <a:prstGeom prst="wedgeRoundRectCallout">
            <a:avLst>
              <a:gd name="adj1" fmla="val -37697"/>
              <a:gd name="adj2" fmla="val 153649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엔터티명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2248719" y="4813750"/>
            <a:ext cx="855712" cy="198604"/>
          </a:xfrm>
          <a:prstGeom prst="wedgeRoundRectCallout">
            <a:avLst>
              <a:gd name="adj1" fmla="val -44376"/>
              <a:gd name="adj2" fmla="val 254364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속성명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477683" y="4822036"/>
            <a:ext cx="969078" cy="395782"/>
          </a:xfrm>
          <a:prstGeom prst="wedgeRoundRectCallout">
            <a:avLst>
              <a:gd name="adj1" fmla="val 68530"/>
              <a:gd name="adj2" fmla="val 92494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실질 </a:t>
            </a:r>
            <a:r>
              <a:rPr lang="ko-KR" altLang="en-US" sz="1000" dirty="0" err="1">
                <a:solidFill>
                  <a:schemeClr val="tx1"/>
                </a:solidFill>
              </a:rPr>
              <a:t>식별자</a:t>
            </a:r>
            <a:r>
              <a:rPr lang="en-US" altLang="ko-KR" sz="1000" dirty="0">
                <a:solidFill>
                  <a:schemeClr val="tx1"/>
                </a:solidFill>
              </a:rPr>
              <a:t>(PK)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67506" y="5312172"/>
            <a:ext cx="969078" cy="198604"/>
          </a:xfrm>
          <a:prstGeom prst="wedgeRoundRectCallout">
            <a:avLst>
              <a:gd name="adj1" fmla="val 70610"/>
              <a:gd name="adj2" fmla="val 88671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필수 속성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77683" y="5611751"/>
            <a:ext cx="969078" cy="198604"/>
          </a:xfrm>
          <a:prstGeom prst="wedgeRoundRectCallout">
            <a:avLst>
              <a:gd name="adj1" fmla="val 72805"/>
              <a:gd name="adj2" fmla="val 55099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보조 </a:t>
            </a:r>
            <a:r>
              <a:rPr lang="ko-KR" altLang="en-US" sz="1000" dirty="0" err="1">
                <a:solidFill>
                  <a:schemeClr val="tx1"/>
                </a:solidFill>
              </a:rPr>
              <a:t>식별자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467506" y="5976314"/>
            <a:ext cx="969078" cy="198604"/>
          </a:xfrm>
          <a:prstGeom prst="wedgeRoundRectCallout">
            <a:avLst>
              <a:gd name="adj1" fmla="val 80485"/>
              <a:gd name="adj2" fmla="val 88671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 속성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907704" y="2529576"/>
            <a:ext cx="1510842" cy="1665694"/>
            <a:chOff x="6347123" y="2921965"/>
            <a:chExt cx="1541232" cy="1604375"/>
          </a:xfrm>
        </p:grpSpPr>
        <p:sp>
          <p:nvSpPr>
            <p:cNvPr id="42" name="Line 88"/>
            <p:cNvSpPr>
              <a:spLocks noChangeShapeType="1"/>
            </p:cNvSpPr>
            <p:nvPr/>
          </p:nvSpPr>
          <p:spPr bwMode="auto">
            <a:xfrm>
              <a:off x="6347123" y="3391865"/>
              <a:ext cx="79216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 sz="140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3" name="Line 87"/>
            <p:cNvSpPr>
              <a:spLocks noChangeShapeType="1"/>
            </p:cNvSpPr>
            <p:nvPr/>
          </p:nvSpPr>
          <p:spPr bwMode="auto">
            <a:xfrm>
              <a:off x="6348560" y="3031503"/>
              <a:ext cx="79216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 sz="140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4" name="Line 95"/>
            <p:cNvSpPr>
              <a:spLocks noChangeShapeType="1"/>
            </p:cNvSpPr>
            <p:nvPr/>
          </p:nvSpPr>
          <p:spPr bwMode="auto">
            <a:xfrm flipH="1">
              <a:off x="6959747" y="3320427"/>
              <a:ext cx="180975" cy="714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 sz="140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5" name="Line 96"/>
            <p:cNvSpPr>
              <a:spLocks noChangeShapeType="1"/>
            </p:cNvSpPr>
            <p:nvPr/>
          </p:nvSpPr>
          <p:spPr bwMode="auto">
            <a:xfrm>
              <a:off x="6959747" y="3391865"/>
              <a:ext cx="180975" cy="7302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 sz="140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6" name="Text Box 103"/>
            <p:cNvSpPr txBox="1">
              <a:spLocks noChangeArrowheads="1"/>
            </p:cNvSpPr>
            <p:nvPr/>
          </p:nvSpPr>
          <p:spPr bwMode="auto">
            <a:xfrm>
              <a:off x="7209276" y="2921965"/>
              <a:ext cx="3994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1050">
                  <a:latin typeface="나눔고딕 ExtraBold" pitchFamily="50" charset="-127"/>
                  <a:ea typeface="나눔고딕 ExtraBold" pitchFamily="50" charset="-127"/>
                </a:rPr>
                <a:t>1:1</a:t>
              </a:r>
            </a:p>
          </p:txBody>
        </p:sp>
        <p:sp>
          <p:nvSpPr>
            <p:cNvPr id="47" name="Text Box 104"/>
            <p:cNvSpPr txBox="1">
              <a:spLocks noChangeArrowheads="1"/>
            </p:cNvSpPr>
            <p:nvPr/>
          </p:nvSpPr>
          <p:spPr bwMode="auto">
            <a:xfrm>
              <a:off x="7209028" y="3280740"/>
              <a:ext cx="45076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1:M</a:t>
              </a:r>
            </a:p>
          </p:txBody>
        </p:sp>
        <p:sp>
          <p:nvSpPr>
            <p:cNvPr id="48" name="Line 115"/>
            <p:cNvSpPr>
              <a:spLocks noChangeShapeType="1"/>
            </p:cNvSpPr>
            <p:nvPr/>
          </p:nvSpPr>
          <p:spPr bwMode="auto">
            <a:xfrm>
              <a:off x="6347123" y="3759203"/>
              <a:ext cx="7921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 sz="140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9" name="Line 116"/>
            <p:cNvSpPr>
              <a:spLocks noChangeShapeType="1"/>
            </p:cNvSpPr>
            <p:nvPr/>
          </p:nvSpPr>
          <p:spPr bwMode="auto">
            <a:xfrm>
              <a:off x="6347123" y="4119565"/>
              <a:ext cx="79216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 sz="140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0" name="Text Box 127"/>
            <p:cNvSpPr txBox="1">
              <a:spLocks noChangeArrowheads="1"/>
            </p:cNvSpPr>
            <p:nvPr/>
          </p:nvSpPr>
          <p:spPr bwMode="auto">
            <a:xfrm>
              <a:off x="7193525" y="3617915"/>
              <a:ext cx="45076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ko-KR" altLang="en-US" sz="1050" dirty="0">
                  <a:latin typeface="나눔고딕 ExtraBold" pitchFamily="50" charset="-127"/>
                  <a:ea typeface="나눔고딕 ExtraBold" pitchFamily="50" charset="-127"/>
                </a:rPr>
                <a:t>선택</a:t>
              </a:r>
            </a:p>
          </p:txBody>
        </p:sp>
        <p:sp>
          <p:nvSpPr>
            <p:cNvPr id="51" name="Text Box 128"/>
            <p:cNvSpPr txBox="1">
              <a:spLocks noChangeArrowheads="1"/>
            </p:cNvSpPr>
            <p:nvPr/>
          </p:nvSpPr>
          <p:spPr bwMode="auto">
            <a:xfrm>
              <a:off x="7039515" y="3976690"/>
              <a:ext cx="803234" cy="244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(</a:t>
              </a:r>
              <a:r>
                <a:rPr lang="ko-KR" altLang="en-US" sz="1050" dirty="0">
                  <a:latin typeface="나눔고딕 ExtraBold" pitchFamily="50" charset="-127"/>
                  <a:ea typeface="나눔고딕 ExtraBold" pitchFamily="50" charset="-127"/>
                </a:rPr>
                <a:t>실선</a:t>
              </a:r>
              <a:r>
                <a:rPr lang="en-US" altLang="ko-KR" sz="1050" dirty="0">
                  <a:latin typeface="나눔고딕 ExtraBold" pitchFamily="50" charset="-127"/>
                  <a:ea typeface="나눔고딕 ExtraBold" pitchFamily="50" charset="-127"/>
                </a:rPr>
                <a:t>)</a:t>
              </a:r>
              <a:r>
                <a:rPr lang="ko-KR" altLang="en-US" sz="1050" dirty="0">
                  <a:latin typeface="나눔고딕 ExtraBold" pitchFamily="50" charset="-127"/>
                  <a:ea typeface="나눔고딕 ExtraBold" pitchFamily="50" charset="-127"/>
                </a:rPr>
                <a:t>필수</a:t>
              </a:r>
            </a:p>
          </p:txBody>
        </p:sp>
        <p:sp>
          <p:nvSpPr>
            <p:cNvPr id="52" name="Line 137"/>
            <p:cNvSpPr>
              <a:spLocks noChangeShapeType="1"/>
            </p:cNvSpPr>
            <p:nvPr/>
          </p:nvSpPr>
          <p:spPr bwMode="auto">
            <a:xfrm>
              <a:off x="6374307" y="4418390"/>
              <a:ext cx="792163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 sz="140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3" name="Text Box 143"/>
            <p:cNvSpPr txBox="1">
              <a:spLocks noChangeArrowheads="1"/>
            </p:cNvSpPr>
            <p:nvPr/>
          </p:nvSpPr>
          <p:spPr bwMode="auto">
            <a:xfrm>
              <a:off x="7155571" y="4277102"/>
              <a:ext cx="732784" cy="244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ko-KR" altLang="en-US" sz="1050" dirty="0" err="1">
                  <a:latin typeface="나눔고딕 ExtraBold" pitchFamily="50" charset="-127"/>
                  <a:ea typeface="나눔고딕 ExtraBold" pitchFamily="50" charset="-127"/>
                </a:rPr>
                <a:t>키상속</a:t>
              </a:r>
              <a:endParaRPr lang="ko-KR" altLang="en-US" sz="10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4" name="Line 149"/>
            <p:cNvSpPr>
              <a:spLocks noChangeShapeType="1"/>
            </p:cNvSpPr>
            <p:nvPr/>
          </p:nvSpPr>
          <p:spPr bwMode="auto">
            <a:xfrm>
              <a:off x="7058520" y="4310440"/>
              <a:ext cx="0" cy="2159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 sz="140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80306" y="2139856"/>
            <a:ext cx="704039" cy="307777"/>
          </a:xfrm>
          <a:prstGeom prst="rect">
            <a:avLst/>
          </a:prstGeom>
          <a:solidFill>
            <a:srgbClr val="007852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엔터티</a:t>
            </a:r>
            <a:endParaRPr lang="en-US" altLang="ko-KR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171126" y="4385077"/>
            <a:ext cx="530916" cy="307777"/>
          </a:xfrm>
          <a:prstGeom prst="rect">
            <a:avLst/>
          </a:prstGeom>
          <a:solidFill>
            <a:srgbClr val="007852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</a:t>
            </a:r>
            <a:endParaRPr lang="en-US" altLang="ko-KR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336275" y="2139856"/>
            <a:ext cx="530916" cy="307777"/>
          </a:xfrm>
          <a:prstGeom prst="rect">
            <a:avLst/>
          </a:prstGeom>
          <a:solidFill>
            <a:srgbClr val="007852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endParaRPr lang="en-US" altLang="ko-KR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2943745"/>
            <a:ext cx="5157167" cy="3231173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5076177" y="2137697"/>
            <a:ext cx="1830950" cy="307777"/>
          </a:xfrm>
          <a:prstGeom prst="rect">
            <a:avLst/>
          </a:prstGeom>
          <a:solidFill>
            <a:srgbClr val="007852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서브타입셋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서브타입</a:t>
            </a:r>
            <a:endParaRPr lang="en-US" altLang="ko-KR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473478" y="2884758"/>
            <a:ext cx="275501" cy="24652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2467382" y="3955819"/>
            <a:ext cx="275501" cy="24652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53F01B62-6B8D-4263-9AF1-FFF76FB13017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atin typeface="+mj-ea"/>
              </a:rPr>
              <a:t>DA# 5 </a:t>
            </a:r>
            <a:r>
              <a:rPr lang="ko-KR" altLang="en-US" sz="2000" b="1" dirty="0">
                <a:latin typeface="+mj-ea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098213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풍선도움말 생성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12776"/>
            <a:ext cx="3724275" cy="866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469" y="2448261"/>
            <a:ext cx="1186548" cy="11925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556" y="2571663"/>
            <a:ext cx="2159462" cy="15107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014" y="4205781"/>
            <a:ext cx="1924050" cy="1914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77" y="4228712"/>
            <a:ext cx="1885950" cy="1895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423" y="4220960"/>
            <a:ext cx="2594040" cy="136492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59832" y="1873711"/>
            <a:ext cx="792088" cy="216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69832" y="184616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39231" y="238345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59556" y="248166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 bwMode="auto">
          <a:xfrm rot="16200000" flipH="1">
            <a:off x="2807832" y="5463264"/>
            <a:ext cx="252000" cy="43200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8" name="Text Box 82"/>
          <p:cNvSpPr txBox="1">
            <a:spLocks noChangeArrowheads="1"/>
          </p:cNvSpPr>
          <p:nvPr/>
        </p:nvSpPr>
        <p:spPr bwMode="auto">
          <a:xfrm>
            <a:off x="6318492" y="166690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홈 탭의 그리기 그룹에서 풍선도움말을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84168" y="216356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0" name="Text Box 82"/>
          <p:cNvSpPr txBox="1">
            <a:spLocks noChangeArrowheads="1"/>
          </p:cNvSpPr>
          <p:nvPr/>
        </p:nvSpPr>
        <p:spPr bwMode="auto">
          <a:xfrm>
            <a:off x="6318492" y="1993921"/>
            <a:ext cx="2554938" cy="49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다이어그램 윈도우에서 생성할 위치에 마우스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Cursor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를 이동 시킨 후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Drag &amp; Drop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하면 풍선 도움말 영역이 생성됩니다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84168" y="268403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2" name="Text Box 82"/>
          <p:cNvSpPr txBox="1">
            <a:spLocks noChangeArrowheads="1"/>
          </p:cNvSpPr>
          <p:nvPr/>
        </p:nvSpPr>
        <p:spPr bwMode="auto">
          <a:xfrm>
            <a:off x="6318492" y="2584924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풍선 도움말 영역을 마우스로 더블 클릭하여 내용을 입력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편집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84168" y="315136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4" name="Text Box 82"/>
          <p:cNvSpPr txBox="1">
            <a:spLocks noChangeArrowheads="1"/>
          </p:cNvSpPr>
          <p:nvPr/>
        </p:nvSpPr>
        <p:spPr bwMode="auto">
          <a:xfrm>
            <a:off x="6318492" y="3052262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풍선 도움말 생성 기능이 적용된 것을 확인할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6274708" y="3507565"/>
            <a:ext cx="2567730" cy="64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풍선 도움말은 바탕색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글자 색을 변경할 수 있으며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글꼴 색상 변경 참고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마우스 오른쪽 클릭 시 풍선 도움말에 대해 표시 순서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크기 및 정렬 순서 참고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도 변경할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pic>
        <p:nvPicPr>
          <p:cNvPr id="26" name="Picture 80" descr="패턴-07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3768318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6497815" y="5044746"/>
            <a:ext cx="1008000" cy="360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455896" y="422871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0F6EAC3D-0B67-479F-AB3C-8828DF8109A7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부가 기능 활용</a:t>
            </a:r>
          </a:p>
        </p:txBody>
      </p:sp>
    </p:spTree>
    <p:extLst>
      <p:ext uri="{BB962C8B-B14F-4D97-AF65-F5344CB8AC3E}">
        <p14:creationId xmlns:p14="http://schemas.microsoft.com/office/powerpoint/2010/main" val="3348932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박스 생성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12776"/>
            <a:ext cx="3724275" cy="8667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059832" y="1647874"/>
            <a:ext cx="792088" cy="216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69832" y="162032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4" name="Text Box 82"/>
          <p:cNvSpPr txBox="1">
            <a:spLocks noChangeArrowheads="1"/>
          </p:cNvSpPr>
          <p:nvPr/>
        </p:nvSpPr>
        <p:spPr bwMode="auto">
          <a:xfrm>
            <a:off x="6318492" y="166690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홈 탭의 그리기 그룹에서 텍스트박스를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84168" y="216356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1" name="Text Box 82"/>
          <p:cNvSpPr txBox="1">
            <a:spLocks noChangeArrowheads="1"/>
          </p:cNvSpPr>
          <p:nvPr/>
        </p:nvSpPr>
        <p:spPr bwMode="auto">
          <a:xfrm>
            <a:off x="6318492" y="1993921"/>
            <a:ext cx="2554938" cy="49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다이어그램 윈도우에서 생성할 위치에 마우스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Cursor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를 이동 시킨 후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Drag &amp; Drop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하면 텍스트 박스 영역이 생성됩니다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084168" y="268403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3" name="Text Box 82"/>
          <p:cNvSpPr txBox="1">
            <a:spLocks noChangeArrowheads="1"/>
          </p:cNvSpPr>
          <p:nvPr/>
        </p:nvSpPr>
        <p:spPr bwMode="auto">
          <a:xfrm>
            <a:off x="6318492" y="2584924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텍스트 박스 영역을 마우스로 더블 클릭하여 내용을 입력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편집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084168" y="315136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5" name="Text Box 82"/>
          <p:cNvSpPr txBox="1">
            <a:spLocks noChangeArrowheads="1"/>
          </p:cNvSpPr>
          <p:nvPr/>
        </p:nvSpPr>
        <p:spPr bwMode="auto">
          <a:xfrm>
            <a:off x="6318492" y="3053865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텍스트 박스 생성 기능이 적용된 것을 확인할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6" name="Text Box 82"/>
          <p:cNvSpPr txBox="1">
            <a:spLocks noChangeArrowheads="1"/>
          </p:cNvSpPr>
          <p:nvPr/>
        </p:nvSpPr>
        <p:spPr bwMode="auto">
          <a:xfrm>
            <a:off x="6274708" y="3509168"/>
            <a:ext cx="2567730" cy="63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텍스트 박스는 바탕색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글자 색을 변경할 수 있으며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글꼴 색상 변경 참고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마우스 오른쪽 클릭 시 텍스트 박스에 대해 표시 순서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크기 및 정렬 순서 참고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도 변경할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pic>
        <p:nvPicPr>
          <p:cNvPr id="47" name="Picture 80" descr="패턴-0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3768318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7810283D-0A13-4AE7-B973-943933C96AC2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부가 기능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B2BC30-EE13-42B8-8841-94BCDF086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910" y="4384592"/>
            <a:ext cx="2839903" cy="16228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8541972-602F-4351-BEF2-77A6DDB7F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7" y="2500421"/>
            <a:ext cx="1584176" cy="124656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B136553-8232-4C85-A1D8-DD8508376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2940169"/>
            <a:ext cx="2644155" cy="182757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B6F7B9D-369B-4A0F-B226-14613BE222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604" y="4760951"/>
            <a:ext cx="1743075" cy="15621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DCD98C0-6438-4B1B-9F69-DCFC49EDE6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616" y="4767746"/>
            <a:ext cx="1743075" cy="1562100"/>
          </a:xfrm>
          <a:prstGeom prst="rect">
            <a:avLst/>
          </a:prstGeom>
        </p:spPr>
      </p:pic>
      <p:sp>
        <p:nvSpPr>
          <p:cNvPr id="49" name="아래쪽 화살표 27">
            <a:extLst>
              <a:ext uri="{FF2B5EF4-FFF2-40B4-BE49-F238E27FC236}">
                <a16:creationId xmlns:a16="http://schemas.microsoft.com/office/drawing/2014/main" id="{A031A299-A3CF-43FF-89A2-11F788042EA7}"/>
              </a:ext>
            </a:extLst>
          </p:cNvPr>
          <p:cNvSpPr/>
          <p:nvPr/>
        </p:nvSpPr>
        <p:spPr bwMode="auto">
          <a:xfrm rot="16200000" flipH="1">
            <a:off x="2894723" y="5572506"/>
            <a:ext cx="252000" cy="43200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0" name="모서리가 둥근 직사각형 28">
            <a:extLst>
              <a:ext uri="{FF2B5EF4-FFF2-40B4-BE49-F238E27FC236}">
                <a16:creationId xmlns:a16="http://schemas.microsoft.com/office/drawing/2014/main" id="{657F6CDF-D910-4398-B7C6-A97EE2276F8F}"/>
              </a:ext>
            </a:extLst>
          </p:cNvPr>
          <p:cNvSpPr/>
          <p:nvPr/>
        </p:nvSpPr>
        <p:spPr>
          <a:xfrm>
            <a:off x="935616" y="248166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1" name="모서리가 둥근 직사각형 29">
            <a:extLst>
              <a:ext uri="{FF2B5EF4-FFF2-40B4-BE49-F238E27FC236}">
                <a16:creationId xmlns:a16="http://schemas.microsoft.com/office/drawing/2014/main" id="{EBC26B2F-FF91-4492-84C8-493A289438DB}"/>
              </a:ext>
            </a:extLst>
          </p:cNvPr>
          <p:cNvSpPr/>
          <p:nvPr/>
        </p:nvSpPr>
        <p:spPr>
          <a:xfrm>
            <a:off x="2050878" y="295913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2" name="모서리가 둥근 직사각형 30">
            <a:extLst>
              <a:ext uri="{FF2B5EF4-FFF2-40B4-BE49-F238E27FC236}">
                <a16:creationId xmlns:a16="http://schemas.microsoft.com/office/drawing/2014/main" id="{B37405EC-7222-4C18-A831-74B4626727A2}"/>
              </a:ext>
            </a:extLst>
          </p:cNvPr>
          <p:cNvSpPr/>
          <p:nvPr/>
        </p:nvSpPr>
        <p:spPr>
          <a:xfrm>
            <a:off x="3383888" y="486916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664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65DE639-7D54-4BFE-AD9D-004164D2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5" y="2604199"/>
            <a:ext cx="5465241" cy="3401116"/>
          </a:xfrm>
          <a:prstGeom prst="rect">
            <a:avLst/>
          </a:prstGeom>
        </p:spPr>
      </p:pic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개체 일괄 편집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(1/2)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2776"/>
            <a:ext cx="31527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310541" y="1492612"/>
            <a:ext cx="504692" cy="61166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220541" y="141277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8885" y="236922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84168" y="176547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Text Box 82"/>
          <p:cNvSpPr txBox="1">
            <a:spLocks noChangeArrowheads="1"/>
          </p:cNvSpPr>
          <p:nvPr/>
        </p:nvSpPr>
        <p:spPr bwMode="auto">
          <a:xfrm>
            <a:off x="6318492" y="1740384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홈 탭의 편집 그룹에서 일괄편집 아이콘을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84168" y="230744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Text Box 82"/>
          <p:cNvSpPr txBox="1">
            <a:spLocks noChangeArrowheads="1"/>
          </p:cNvSpPr>
          <p:nvPr/>
        </p:nvSpPr>
        <p:spPr bwMode="auto">
          <a:xfrm>
            <a:off x="6318492" y="2068881"/>
            <a:ext cx="2554938" cy="63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논리 다이어그램이 선택되어 있을 때는 엔터티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일괄 편집 화면이 실행되고 물리 다이어그램이 선택되어 있을 때는 테이블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컬럼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스토리지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일괄 편집 화면이 실행됩니다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15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07194"/>
              </p:ext>
            </p:extLst>
          </p:nvPr>
        </p:nvGraphicFramePr>
        <p:xfrm>
          <a:off x="6091039" y="2826860"/>
          <a:ext cx="2657425" cy="1460596"/>
        </p:xfrm>
        <a:graphic>
          <a:graphicData uri="http://schemas.openxmlformats.org/drawingml/2006/table">
            <a:tbl>
              <a:tblPr/>
              <a:tblGrid>
                <a:gridCol w="641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ctr" defTabSz="957821" rtl="0" eaLnBrk="1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</a:rPr>
                        <a:t>엑셀출력</a:t>
                      </a:r>
                      <a:endParaRPr sz="900" kern="1200" dirty="0">
                        <a:solidFill>
                          <a:schemeClr val="tx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리스트의 정보를 엑셀로 출력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57821" rtl="0" eaLnBrk="1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</a:rPr>
                        <a:t>엑셀매핑</a:t>
                      </a:r>
                      <a:endParaRPr sz="900" kern="1200" dirty="0">
                        <a:solidFill>
                          <a:schemeClr val="tx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엑셀 문서로 조건 및 대상 매핑하여 일괄로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편집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ctr" defTabSz="957821" rtl="0" eaLnBrk="1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</a:rPr>
                        <a:t>찾기</a:t>
                      </a:r>
                      <a:endParaRPr sz="900" kern="1200" dirty="0">
                        <a:solidFill>
                          <a:schemeClr val="tx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엔터티 찾기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ctr" defTabSz="957821" rtl="0" eaLnBrk="1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+mn-cs"/>
                        </a:rPr>
                        <a:t>바꾸기</a:t>
                      </a:r>
                      <a:endParaRPr sz="900" kern="1200" dirty="0">
                        <a:solidFill>
                          <a:schemeClr val="tx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엔터티 정보 바꾸기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 Box 82"/>
          <p:cNvSpPr txBox="1">
            <a:spLocks noChangeArrowheads="1"/>
          </p:cNvSpPr>
          <p:nvPr/>
        </p:nvSpPr>
        <p:spPr bwMode="auto">
          <a:xfrm>
            <a:off x="1547318" y="2387361"/>
            <a:ext cx="1706446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편집대상 제외 엔터티 및 속성 선택</a:t>
            </a:r>
          </a:p>
        </p:txBody>
      </p:sp>
      <p:cxnSp>
        <p:nvCxnSpPr>
          <p:cNvPr id="17" name="직선 화살표 연결선 16"/>
          <p:cNvCxnSpPr>
            <a:cxnSpLocks/>
            <a:endCxn id="16" idx="1"/>
          </p:cNvCxnSpPr>
          <p:nvPr/>
        </p:nvCxnSpPr>
        <p:spPr>
          <a:xfrm flipV="1">
            <a:off x="1322115" y="2494245"/>
            <a:ext cx="225203" cy="3997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82"/>
          <p:cNvSpPr txBox="1">
            <a:spLocks noChangeArrowheads="1"/>
          </p:cNvSpPr>
          <p:nvPr/>
        </p:nvSpPr>
        <p:spPr bwMode="auto">
          <a:xfrm>
            <a:off x="318079" y="6166958"/>
            <a:ext cx="1706446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리스트 편집 항목 선택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99418" y="5977292"/>
            <a:ext cx="51007" cy="1624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274708" y="4373264"/>
            <a:ext cx="2567730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제외부분에 체크를 하면 해당 오브젝트의 바탕색은 회색으로 변경되고 복사 및 붙여넣기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편집 시 제외되어 진행됩니다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24" name="Picture 80" descr="패턴-07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4561882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4708" y="4960872"/>
            <a:ext cx="2262257" cy="121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6372199" y="5567157"/>
            <a:ext cx="2164765" cy="41013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078675" y="5951213"/>
            <a:ext cx="959795" cy="293284"/>
            <a:chOff x="822731" y="1548187"/>
            <a:chExt cx="580917" cy="293284"/>
          </a:xfrm>
        </p:grpSpPr>
        <p:sp>
          <p:nvSpPr>
            <p:cNvPr id="28" name="직각 삼각형 27"/>
            <p:cNvSpPr/>
            <p:nvPr/>
          </p:nvSpPr>
          <p:spPr>
            <a:xfrm rot="19453768">
              <a:off x="1017816" y="1548187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제외 오브젝트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68862" y="4524623"/>
            <a:ext cx="2289097" cy="293284"/>
            <a:chOff x="822731" y="1548187"/>
            <a:chExt cx="580917" cy="293284"/>
          </a:xfrm>
        </p:grpSpPr>
        <p:sp>
          <p:nvSpPr>
            <p:cNvPr id="31" name="직각 삼각형 30"/>
            <p:cNvSpPr/>
            <p:nvPr/>
          </p:nvSpPr>
          <p:spPr>
            <a:xfrm rot="19453768">
              <a:off x="1017816" y="1548187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클릭보드 가능</a:t>
              </a: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(Ctrl + C -&gt; Ctrl + V </a:t>
              </a: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</a:t>
              </a: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kumimoji="1" lang="ko-KR" altLang="en-US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Text Box 82"/>
          <p:cNvSpPr txBox="1">
            <a:spLocks noChangeArrowheads="1"/>
          </p:cNvSpPr>
          <p:nvPr/>
        </p:nvSpPr>
        <p:spPr bwMode="auto">
          <a:xfrm>
            <a:off x="2131097" y="2854493"/>
            <a:ext cx="2584919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: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엔터티명이 서비스인 것을 조회</a:t>
            </a:r>
          </a:p>
          <a:p>
            <a:pPr defTabSz="1076325" fontAlgn="ctr" latinLnBrk="0">
              <a:lnSpc>
                <a:spcPts val="1080"/>
              </a:lnSpc>
              <a:buClr>
                <a:srgbClr val="C00000"/>
              </a:buClr>
              <a:buSzPct val="80000"/>
              <a:defRPr/>
            </a:pP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: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* </a:t>
            </a:r>
            <a:r>
              <a:rPr lang="en-US" altLang="ko-KR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b="1" kern="0" spc="-1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서비스로 시작하는 모든 엔터티 조회 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1831852" y="2966353"/>
            <a:ext cx="299245" cy="92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>
            <a:extLst>
              <a:ext uri="{FF2B5EF4-FFF2-40B4-BE49-F238E27FC236}">
                <a16:creationId xmlns:a16="http://schemas.microsoft.com/office/drawing/2014/main" id="{F96397AD-1BDC-422E-A595-32C066DC714A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부가 기능 활용</a:t>
            </a:r>
          </a:p>
        </p:txBody>
      </p:sp>
    </p:spTree>
    <p:extLst>
      <p:ext uri="{BB962C8B-B14F-4D97-AF65-F5344CB8AC3E}">
        <p14:creationId xmlns:p14="http://schemas.microsoft.com/office/powerpoint/2010/main" val="2126751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5400600" cy="354745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8747F9-4799-4ED9-BC6F-6B8AD0C40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31" y="1491682"/>
            <a:ext cx="5188136" cy="3465460"/>
          </a:xfrm>
          <a:prstGeom prst="rect">
            <a:avLst/>
          </a:prstGeom>
        </p:spPr>
      </p:pic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개체 일괄 편집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(2/2)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338338" y="5240411"/>
            <a:ext cx="396000" cy="108000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34787" y="1483362"/>
            <a:ext cx="5178080" cy="3385798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연결선 38"/>
          <p:cNvCxnSpPr>
            <a:stCxn id="37" idx="3"/>
          </p:cNvCxnSpPr>
          <p:nvPr/>
        </p:nvCxnSpPr>
        <p:spPr>
          <a:xfrm flipV="1">
            <a:off x="3734338" y="4869160"/>
            <a:ext cx="1878529" cy="42525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434788" y="4869160"/>
            <a:ext cx="2903550" cy="43204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227077" y="512453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084168" y="176547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3" name="Text Box 82"/>
          <p:cNvSpPr txBox="1">
            <a:spLocks noChangeArrowheads="1"/>
          </p:cNvSpPr>
          <p:nvPr/>
        </p:nvSpPr>
        <p:spPr bwMode="auto">
          <a:xfrm>
            <a:off x="6318492" y="1668249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Tab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또는 속성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Tab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에서 하단의 데이터지정 버튼을 클릭하면 데이터 지정 화면이 실행됩니다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7" y="5757792"/>
            <a:ext cx="2520280" cy="52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사각형 설명선 44"/>
          <p:cNvSpPr/>
          <p:nvPr/>
        </p:nvSpPr>
        <p:spPr>
          <a:xfrm>
            <a:off x="739216" y="5760563"/>
            <a:ext cx="813187" cy="144000"/>
          </a:xfrm>
          <a:prstGeom prst="wedgeRectCallout">
            <a:avLst>
              <a:gd name="adj1" fmla="val -28761"/>
              <a:gd name="adj2" fmla="val -47362"/>
            </a:avLst>
          </a:prstGeom>
          <a:solidFill>
            <a:srgbClr val="007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엑셀 템플릿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220072" y="185466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9216" y="231757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410941" y="230813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4917" y="3078322"/>
            <a:ext cx="4983187" cy="145440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구부러진 연결선 21"/>
          <p:cNvCxnSpPr>
            <a:cxnSpLocks/>
            <a:stCxn id="46" idx="2"/>
            <a:endCxn id="49" idx="0"/>
          </p:cNvCxnSpPr>
          <p:nvPr/>
        </p:nvCxnSpPr>
        <p:spPr>
          <a:xfrm rot="5400000">
            <a:off x="3641463" y="1409712"/>
            <a:ext cx="1043659" cy="2293561"/>
          </a:xfrm>
          <a:prstGeom prst="curved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4211960" y="455466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084168" y="21881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7" name="Text Box 82"/>
          <p:cNvSpPr txBox="1">
            <a:spLocks noChangeArrowheads="1"/>
          </p:cNvSpPr>
          <p:nvPr/>
        </p:nvSpPr>
        <p:spPr bwMode="auto">
          <a:xfrm>
            <a:off x="6318492" y="2092570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문서 선택버튼을 클릭하여 엑셀 템플릿을 선택하면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엑셀 문서 내용이 리스트에 보여집니다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084564" y="269805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9" name="Text Box 82"/>
          <p:cNvSpPr txBox="1">
            <a:spLocks noChangeArrowheads="1"/>
          </p:cNvSpPr>
          <p:nvPr/>
        </p:nvSpPr>
        <p:spPr bwMode="auto">
          <a:xfrm>
            <a:off x="6318888" y="2531907"/>
            <a:ext cx="2554938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조건 영역의 편집대상 컬럼 및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Excel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컬럼을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예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엔터티명이 엑셀 템플릿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열의 값인 모든 오브젝트에 대하여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084564" y="325367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61" name="Text Box 82"/>
          <p:cNvSpPr txBox="1">
            <a:spLocks noChangeArrowheads="1"/>
          </p:cNvSpPr>
          <p:nvPr/>
        </p:nvSpPr>
        <p:spPr bwMode="auto">
          <a:xfrm>
            <a:off x="6318888" y="3085917"/>
            <a:ext cx="2554938" cy="49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적용 대상 영역의 편집대상 컬럼 및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Excel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컬럼을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예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엑셀 템플릿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B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열의 값을 테이블명의 값으로 변경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084168" y="374277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63" name="Text Box 82"/>
          <p:cNvSpPr txBox="1">
            <a:spLocks noChangeArrowheads="1"/>
          </p:cNvSpPr>
          <p:nvPr/>
        </p:nvSpPr>
        <p:spPr bwMode="auto">
          <a:xfrm>
            <a:off x="6318492" y="3716083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적용 버튼을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58" y="4064570"/>
            <a:ext cx="2870793" cy="16791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6156176" y="5112940"/>
            <a:ext cx="1388599" cy="274113"/>
            <a:chOff x="822731" y="1567358"/>
            <a:chExt cx="580917" cy="274113"/>
          </a:xfrm>
        </p:grpSpPr>
        <p:sp>
          <p:nvSpPr>
            <p:cNvPr id="66" name="직각 삼각형 65"/>
            <p:cNvSpPr/>
            <p:nvPr/>
          </p:nvSpPr>
          <p:spPr>
            <a:xfrm rot="19453768">
              <a:off x="899320" y="1567358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변경된 것을 표시</a:t>
              </a: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6661903" y="4408537"/>
            <a:ext cx="416092" cy="65754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10640" y="5641520"/>
            <a:ext cx="366477" cy="318054"/>
            <a:chOff x="7853926" y="3191001"/>
            <a:chExt cx="366477" cy="318054"/>
          </a:xfrm>
        </p:grpSpPr>
        <p:pic>
          <p:nvPicPr>
            <p:cNvPr id="70" name="Picture 6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64" y="3191001"/>
              <a:ext cx="342048" cy="318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 Box 66"/>
            <p:cNvSpPr txBox="1">
              <a:spLocks noChangeArrowheads="1"/>
            </p:cNvSpPr>
            <p:nvPr/>
          </p:nvSpPr>
          <p:spPr bwMode="auto">
            <a:xfrm>
              <a:off x="7853926" y="3276031"/>
              <a:ext cx="36647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 contourW="12700">
                <a:bevelT w="1270" h="38100"/>
                <a:contourClr>
                  <a:srgbClr val="C00000"/>
                </a:contourClr>
              </a:sp3d>
            </a:bodyPr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예</a:t>
              </a:r>
            </a:p>
          </p:txBody>
        </p:sp>
      </p:grpSp>
      <p:sp>
        <p:nvSpPr>
          <p:cNvPr id="50" name="제목 1">
            <a:extLst>
              <a:ext uri="{FF2B5EF4-FFF2-40B4-BE49-F238E27FC236}">
                <a16:creationId xmlns:a16="http://schemas.microsoft.com/office/drawing/2014/main" id="{08259A72-C0DD-4A54-AD7D-90E129F3C5DB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부가 기능 활용</a:t>
            </a:r>
          </a:p>
        </p:txBody>
      </p:sp>
    </p:spTree>
    <p:extLst>
      <p:ext uri="{BB962C8B-B14F-4D97-AF65-F5344CB8AC3E}">
        <p14:creationId xmlns:p14="http://schemas.microsoft.com/office/powerpoint/2010/main" val="306588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2"/>
          <p:cNvSpPr txBox="1">
            <a:spLocks noChangeArrowheads="1"/>
          </p:cNvSpPr>
          <p:nvPr/>
        </p:nvSpPr>
        <p:spPr bwMode="auto">
          <a:xfrm>
            <a:off x="113820" y="766961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DA#5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단축키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(1/2)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969588"/>
              </p:ext>
            </p:extLst>
          </p:nvPr>
        </p:nvGraphicFramePr>
        <p:xfrm>
          <a:off x="251520" y="1308515"/>
          <a:ext cx="8640960" cy="5401655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1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08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범주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키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동작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비고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55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공통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</a:t>
                      </a:r>
                      <a:r>
                        <a:rPr lang="en-US" altLang="ko-KR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+ C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복사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lvl="0" indent="-17780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Char char="•"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X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잘라내기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lvl="0" indent="-17780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Char char="•"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V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 err="1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붙여넣기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lvl="0" indent="-17780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Char char="•"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Z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Undo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Undo/Redo</a:t>
                      </a:r>
                      <a:r>
                        <a:rPr lang="en-US" altLang="ko-KR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기능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Y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Redo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7800" lvl="0" indent="-17780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Char char="•"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Shift + C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서식 복사</a:t>
                      </a:r>
                      <a:endParaRPr lang="en-US" altLang="ko-KR" sz="1100" b="1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Shift + V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서식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붙여넣기</a:t>
                      </a:r>
                      <a:endParaRPr lang="en-US" altLang="ko-KR" sz="1100" b="1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855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파일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</a:t>
                      </a:r>
                      <a:r>
                        <a:rPr lang="en-US" altLang="ko-KR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+ N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신규 모델 작성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프로젝트 추가 기능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모델 추가 기능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O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기존 모델 열기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열기 기능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P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인쇄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인쇄 기능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S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파일 저장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저장 기능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855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유의사항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↑, ←, →, ↓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선택 객체 이동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하나 이상의 객체를 선택한 상태에서 동작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↑, ←, →, ↓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선택 객체 미세 이동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하나 이상의 객체를 선택한 상태에서 동작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99054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Shift + ↑, ←, →, ↓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선택 객체 크기 조절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하나 이상의 객체를 선택한 상태에서 동작 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다이어그램 윈도우 보기 기능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)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ESC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선택 모드로 변경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객체 생성 모드일 경우 동작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Tab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선택 모드로 일시 변경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객체 생성 모드일 경우 동작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0855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b="1" kern="10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G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b="1" kern="100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엔터티</a:t>
                      </a:r>
                      <a:r>
                        <a:rPr lang="en-US" altLang="ko-KR" sz="1100" b="1" kern="10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/</a:t>
                      </a:r>
                      <a:r>
                        <a:rPr lang="ko-KR" altLang="en-US" sz="1100" b="1" kern="10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테이블 전환</a:t>
                      </a:r>
                      <a:endParaRPr lang="en-US" altLang="ko-KR" sz="1100" b="1" kern="1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논리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/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물리 다이어그램이 존재할 때 작동 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1100" kern="100" dirty="0" err="1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엔터티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/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테이블 이동 기능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)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3D9F4ADB-4A96-4D79-ABF5-D0DCD7A9DF66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부가 기능 활용</a:t>
            </a:r>
          </a:p>
        </p:txBody>
      </p:sp>
    </p:spTree>
    <p:extLst>
      <p:ext uri="{BB962C8B-B14F-4D97-AF65-F5344CB8AC3E}">
        <p14:creationId xmlns:p14="http://schemas.microsoft.com/office/powerpoint/2010/main" val="297388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2"/>
          <p:cNvSpPr txBox="1">
            <a:spLocks noChangeArrowheads="1"/>
          </p:cNvSpPr>
          <p:nvPr/>
        </p:nvSpPr>
        <p:spPr bwMode="auto">
          <a:xfrm>
            <a:off x="113820" y="838969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DA#5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단축키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(2/2)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45009" y="1450808"/>
          <a:ext cx="8403455" cy="4570480"/>
        </p:xfrm>
        <a:graphic>
          <a:graphicData uri="http://schemas.openxmlformats.org/drawingml/2006/table">
            <a:tbl>
              <a:tblPr/>
              <a:tblGrid>
                <a:gridCol w="1131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7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범주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키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동작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비고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다이어그램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F6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다음 다이어그램 탭으로 이동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lvl="0" indent="-17780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Char char="•"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Tab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다음 다이어그램 탭으로 이동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lvl="0" indent="-17780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Char char="•"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Shift + F6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이전 다이어그램 탭으로 이동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lvl="0" indent="-17780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Char char="•"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A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다이어그램의 개체 전체 선택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48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</a:t>
                      </a:r>
                      <a:r>
                        <a:rPr lang="en-US" altLang="ko-KR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F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원하는 텍스트를 포함하는 </a:t>
                      </a:r>
                      <a:r>
                        <a:rPr lang="ko-KR" altLang="en-US" sz="1100" kern="100" dirty="0" err="1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엔터티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테이블 검색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검색 기능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Grid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b="1" kern="10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K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b="1" kern="100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그리드</a:t>
                      </a:r>
                      <a:r>
                        <a:rPr lang="ko-KR" altLang="en-US" sz="1100" b="1" kern="10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컨트롤 </a:t>
                      </a:r>
                      <a:r>
                        <a:rPr lang="ko-KR" altLang="en-US" sz="1100" b="1" kern="100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컬럼</a:t>
                      </a:r>
                      <a:r>
                        <a:rPr lang="ko-KR" altLang="en-US" sz="1100" b="1" kern="10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자동 사이즈</a:t>
                      </a:r>
                      <a:endParaRPr lang="en-US" altLang="ko-KR" sz="1100" b="1" kern="1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b="1" kern="10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P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b="1" kern="100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그리드</a:t>
                      </a:r>
                      <a:r>
                        <a:rPr lang="ko-KR" altLang="en-US" sz="1100" b="1" kern="100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컨트롤 정보 엑셀 출력</a:t>
                      </a:r>
                      <a:endParaRPr lang="en-US" altLang="ko-KR" sz="1100" b="1" kern="100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속성 </a:t>
                      </a:r>
                      <a:r>
                        <a:rPr lang="ko-KR" altLang="en-US" sz="1100" kern="100" dirty="0" err="1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편집창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Tab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속성 구조화 하위 레벨로 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Down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속성 구조화 기능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Shift</a:t>
                      </a:r>
                      <a:r>
                        <a:rPr lang="en-US" altLang="ko-KR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+ Tab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속성 구조화 상위 레벨로</a:t>
                      </a:r>
                      <a:r>
                        <a:rPr lang="ko-KR" altLang="en-US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Up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트리 아이템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F2</a:t>
                      </a: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아이템의 텍스트 변경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메인 프레임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Shift</a:t>
                      </a:r>
                      <a:r>
                        <a:rPr lang="en-US" altLang="ko-KR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+ ↑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리본 컨트롤 숨기기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리본 메뉴 최소화 기능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Shift</a:t>
                      </a:r>
                      <a:r>
                        <a:rPr lang="en-US" altLang="ko-KR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+ ←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좌측 보조 윈도우 숨기기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윈도우 숨기기 기능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Shift</a:t>
                      </a:r>
                      <a:r>
                        <a:rPr lang="en-US" altLang="ko-KR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+ →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우측 보조 윈도우 숨기기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Ctrl + Shift</a:t>
                      </a:r>
                      <a:r>
                        <a:rPr lang="en-US" altLang="ko-KR" sz="1100" kern="100" baseline="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 + ↓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Times New Roman"/>
                        </a:rPr>
                        <a:t>하단 보조 윈도우 숨기기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나눔고딕"/>
                        <a:buNone/>
                        <a:tabLst>
                          <a:tab pos="177800" algn="l"/>
                          <a:tab pos="228600" algn="l"/>
                          <a:tab pos="457200" algn="l"/>
                          <a:tab pos="685800" algn="l"/>
                          <a:tab pos="914400" algn="l"/>
                        </a:tabLs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44450" marR="44450" marT="17780" marB="1778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EA606021-205A-4964-B00A-68CDB34D3779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부가 기능 활용</a:t>
            </a:r>
          </a:p>
        </p:txBody>
      </p:sp>
    </p:spTree>
    <p:extLst>
      <p:ext uri="{BB962C8B-B14F-4D97-AF65-F5344CB8AC3E}">
        <p14:creationId xmlns:p14="http://schemas.microsoft.com/office/powerpoint/2010/main" val="1200816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11"/>
          </p:nvPr>
        </p:nvSpPr>
        <p:spPr>
          <a:xfrm>
            <a:off x="4678473" y="1196752"/>
            <a:ext cx="1754760" cy="9175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물리모델 상세화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 위치 동기화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속성</a:t>
            </a:r>
            <a:r>
              <a:rPr lang="en-US" altLang="ko-KR" dirty="0"/>
              <a:t>/</a:t>
            </a:r>
            <a:r>
              <a:rPr lang="ko-KR" altLang="en-US" dirty="0"/>
              <a:t>컬럼 순서 초기화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>
          <a:xfrm>
            <a:off x="251520" y="1217946"/>
            <a:ext cx="4104456" cy="404494"/>
          </a:xfrm>
        </p:spPr>
        <p:txBody>
          <a:bodyPr/>
          <a:lstStyle/>
          <a:p>
            <a:r>
              <a:rPr lang="ko-KR" altLang="en-US" sz="2000" dirty="0">
                <a:solidFill>
                  <a:srgbClr val="007976"/>
                </a:solidFill>
              </a:rPr>
              <a:t>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461430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인덱스 편집</a:t>
            </a:r>
          </a:p>
        </p:txBody>
      </p:sp>
      <p:sp>
        <p:nvSpPr>
          <p:cNvPr id="7" name="화이트투명사각판"/>
          <p:cNvSpPr/>
          <p:nvPr/>
        </p:nvSpPr>
        <p:spPr bwMode="auto">
          <a:xfrm flipH="1">
            <a:off x="278184" y="1348282"/>
            <a:ext cx="5373936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19" tIns="50960" rIns="101919" bIns="50960" rtlCol="0" anchor="ctr"/>
          <a:lstStyle/>
          <a:p>
            <a:pPr indent="-180641" algn="ctr" defTabSz="1041128" fontAlgn="base" latinLnBrk="0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687422" algn="l"/>
                <a:tab pos="5637884" algn="l"/>
              </a:tabLst>
            </a:pPr>
            <a:endParaRPr kumimoji="1" lang="ko-KR" altLang="en-US" sz="12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040" y="1444570"/>
            <a:ext cx="5250714" cy="252000"/>
          </a:xfrm>
          <a:prstGeom prst="rect">
            <a:avLst/>
          </a:prstGeom>
          <a:ln w="28575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marL="130175" indent="-130175" latinLnBrk="0">
              <a:spcBef>
                <a:spcPts val="300"/>
              </a:spcBef>
              <a:buClr>
                <a:srgbClr val="149A83"/>
              </a:buClr>
              <a:buSzPct val="80000"/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인덱스는 데이터 조인 시 가장 효과적으로 처리할 수 있도록 접근 경로를 제공해줍니다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6" y="1916832"/>
            <a:ext cx="5377384" cy="3364724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40384" y="25527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6318492" y="1597971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인덱스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Tab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에서 추가버튼을 클릭하여 인덱스이름을 정의합니다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51720" y="2942994"/>
            <a:ext cx="154916" cy="17136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7" name="설명선 2 26"/>
          <p:cNvSpPr/>
          <p:nvPr/>
        </p:nvSpPr>
        <p:spPr>
          <a:xfrm>
            <a:off x="710326" y="3506586"/>
            <a:ext cx="955272" cy="146707"/>
          </a:xfrm>
          <a:prstGeom prst="borderCallout2">
            <a:avLst>
              <a:gd name="adj1" fmla="val -8455"/>
              <a:gd name="adj2" fmla="val 50063"/>
              <a:gd name="adj3" fmla="val -53226"/>
              <a:gd name="adj4" fmla="val 65615"/>
              <a:gd name="adj5" fmla="val -150567"/>
              <a:gd name="adj6" fmla="val 53244"/>
            </a:avLst>
          </a:prstGeom>
          <a:solidFill>
            <a:srgbClr val="007852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추가된 인덱스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68220" y="3124594"/>
            <a:ext cx="1439484" cy="15346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023939" y="3673798"/>
            <a:ext cx="154916" cy="17136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96114" y="2622106"/>
            <a:ext cx="1476000" cy="14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11760" y="2480558"/>
            <a:ext cx="154916" cy="17136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84168" y="207625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3" name="Text Box 82"/>
          <p:cNvSpPr txBox="1">
            <a:spLocks noChangeArrowheads="1"/>
          </p:cNvSpPr>
          <p:nvPr/>
        </p:nvSpPr>
        <p:spPr bwMode="auto">
          <a:xfrm>
            <a:off x="6318492" y="1980634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어떤 컬럼에 대한 인덱스를 구성할 것인지를 설정합니다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084168" y="247357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5" name="Text Box 82"/>
          <p:cNvSpPr txBox="1">
            <a:spLocks noChangeArrowheads="1"/>
          </p:cNvSpPr>
          <p:nvPr/>
        </p:nvSpPr>
        <p:spPr bwMode="auto">
          <a:xfrm>
            <a:off x="6318492" y="2446887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기타 인덱스 정보들을 입력합니다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84168" y="302712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7" name="Text Box 82"/>
          <p:cNvSpPr txBox="1">
            <a:spLocks noChangeArrowheads="1"/>
          </p:cNvSpPr>
          <p:nvPr/>
        </p:nvSpPr>
        <p:spPr bwMode="auto">
          <a:xfrm>
            <a:off x="6318492" y="2788834"/>
            <a:ext cx="2554938" cy="64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기본 인덱스 정보 이외의 파티션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서브파티션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스토리지 정보를 설정하고 스크립트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Tab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DDL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를 확인합니다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최종적으로 확인 버튼을 클릭하면 인덱스 생성이 완료됩니다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93D5B387-E878-44F9-A0F6-860F6D5B3FF3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440793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58477E2A-FB57-4534-9EA4-83543A9F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0" y="1924170"/>
            <a:ext cx="5269524" cy="3275650"/>
          </a:xfrm>
          <a:prstGeom prst="rect">
            <a:avLst/>
          </a:prstGeom>
        </p:spPr>
      </p:pic>
      <p:sp>
        <p:nvSpPr>
          <p:cNvPr id="6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정보 편집</a:t>
            </a:r>
          </a:p>
        </p:txBody>
      </p:sp>
      <p:sp>
        <p:nvSpPr>
          <p:cNvPr id="7" name="화이트투명사각판"/>
          <p:cNvSpPr/>
          <p:nvPr/>
        </p:nvSpPr>
        <p:spPr bwMode="auto">
          <a:xfrm flipH="1">
            <a:off x="278184" y="1348282"/>
            <a:ext cx="5373936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19" tIns="50960" rIns="101919" bIns="50960" rtlCol="0" anchor="ctr"/>
          <a:lstStyle/>
          <a:p>
            <a:pPr indent="-180641" algn="ctr" defTabSz="1041128" fontAlgn="base" latinLnBrk="0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687422" algn="l"/>
                <a:tab pos="5637884" algn="l"/>
              </a:tabLst>
            </a:pPr>
            <a:endParaRPr kumimoji="1" lang="ko-KR" altLang="en-US" sz="12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040" y="1444570"/>
            <a:ext cx="5250714" cy="252000"/>
          </a:xfrm>
          <a:prstGeom prst="rect">
            <a:avLst/>
          </a:prstGeom>
          <a:ln w="28575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marL="130175" indent="-130175" latinLnBrk="0">
              <a:spcBef>
                <a:spcPts val="300"/>
              </a:spcBef>
              <a:buClr>
                <a:srgbClr val="149A83"/>
              </a:buClr>
              <a:buSzPct val="80000"/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의 기타 상세 항목 편집을 제공합니다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40384" y="25527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6318492" y="1596368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CREATE TABLE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의 기타 부가 옵션을 조정할 수 있습니다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설명선 2 26"/>
          <p:cNvSpPr/>
          <p:nvPr/>
        </p:nvSpPr>
        <p:spPr>
          <a:xfrm>
            <a:off x="710326" y="3506586"/>
            <a:ext cx="955272" cy="146707"/>
          </a:xfrm>
          <a:prstGeom prst="borderCallout2">
            <a:avLst>
              <a:gd name="adj1" fmla="val -8455"/>
              <a:gd name="adj2" fmla="val 50063"/>
              <a:gd name="adj3" fmla="val -53226"/>
              <a:gd name="adj4" fmla="val 65615"/>
              <a:gd name="adj5" fmla="val -150567"/>
              <a:gd name="adj6" fmla="val 53244"/>
            </a:avLst>
          </a:prstGeom>
          <a:solidFill>
            <a:srgbClr val="007852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 TALBE..</a:t>
            </a:r>
            <a:endParaRPr lang="ko-KR" altLang="en-US" sz="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3080" y="2753533"/>
            <a:ext cx="1295468" cy="45358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28676" y="2519860"/>
            <a:ext cx="1663204" cy="13205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829126" y="2292260"/>
            <a:ext cx="154916" cy="17136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84168" y="207625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3" name="Text Box 82"/>
          <p:cNvSpPr txBox="1">
            <a:spLocks noChangeArrowheads="1"/>
          </p:cNvSpPr>
          <p:nvPr/>
        </p:nvSpPr>
        <p:spPr bwMode="auto">
          <a:xfrm>
            <a:off x="6318492" y="2011752"/>
            <a:ext cx="2554938" cy="64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대상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DBMS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의 특성에 따라 다양한 관리 항목을 사용 할 수 있습니다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파티션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서브 파티션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스토리지 및 기타 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A001E09B-62B6-43E6-9945-C5D9C2A0EFE5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1816280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물리 위치 동기화</a:t>
            </a:r>
          </a:p>
        </p:txBody>
      </p:sp>
      <p:sp>
        <p:nvSpPr>
          <p:cNvPr id="7" name="화이트투명사각판"/>
          <p:cNvSpPr/>
          <p:nvPr/>
        </p:nvSpPr>
        <p:spPr bwMode="auto">
          <a:xfrm flipH="1">
            <a:off x="278184" y="1348282"/>
            <a:ext cx="5373936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19" tIns="50960" rIns="101919" bIns="50960" rtlCol="0" anchor="ctr"/>
          <a:lstStyle/>
          <a:p>
            <a:pPr indent="-180641" algn="ctr" defTabSz="1041128" fontAlgn="base" latinLnBrk="0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687422" algn="l"/>
                <a:tab pos="5637884" algn="l"/>
              </a:tabLst>
            </a:pPr>
            <a:endParaRPr kumimoji="1" lang="ko-KR" altLang="en-US" sz="12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040" y="1444570"/>
            <a:ext cx="5250714" cy="432000"/>
          </a:xfrm>
          <a:prstGeom prst="rect">
            <a:avLst/>
          </a:prstGeom>
          <a:ln w="28575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marL="130175" indent="-130175" latinLnBrk="0">
              <a:spcBef>
                <a:spcPts val="300"/>
              </a:spcBef>
              <a:buClr>
                <a:srgbClr val="149A83"/>
              </a:buClr>
              <a:buSzPct val="80000"/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논리 모델의 엔터티와 물리 모델의 테이블의 위치를 동기화하거나 각각 영역의 정보 기준으로 위치를 변경할 수 있습니다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253706"/>
            <a:ext cx="3400425" cy="8667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707694" y="2970801"/>
            <a:ext cx="1306902" cy="6365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95472" y="2247582"/>
            <a:ext cx="755761" cy="70516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695472" y="218169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1520" y="4077875"/>
            <a:ext cx="366477" cy="318054"/>
            <a:chOff x="7853926" y="3191001"/>
            <a:chExt cx="366477" cy="318054"/>
          </a:xfrm>
        </p:grpSpPr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64" y="3191001"/>
              <a:ext cx="342048" cy="318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66"/>
            <p:cNvSpPr txBox="1">
              <a:spLocks noChangeArrowheads="1"/>
            </p:cNvSpPr>
            <p:nvPr/>
          </p:nvSpPr>
          <p:spPr bwMode="auto">
            <a:xfrm>
              <a:off x="7853926" y="3276031"/>
              <a:ext cx="36647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 contourW="12700">
                <a:bevelT w="1270" h="38100"/>
                <a:contourClr>
                  <a:srgbClr val="C00000"/>
                </a:contourClr>
              </a:sp3d>
            </a:bodyPr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예</a:t>
              </a: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9" name="Text Box 82"/>
          <p:cNvSpPr txBox="1">
            <a:spLocks noChangeArrowheads="1"/>
          </p:cNvSpPr>
          <p:nvPr/>
        </p:nvSpPr>
        <p:spPr bwMode="auto">
          <a:xfrm>
            <a:off x="6318492" y="1596368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홉 탭의 옵션 그룹의 논리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물리 위치 동기화를 클릭하여 동기화합니다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20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126399"/>
              </p:ext>
            </p:extLst>
          </p:nvPr>
        </p:nvGraphicFramePr>
        <p:xfrm>
          <a:off x="6064057" y="2060848"/>
          <a:ext cx="2900431" cy="1754316"/>
        </p:xfrm>
        <a:graphic>
          <a:graphicData uri="http://schemas.openxmlformats.org/drawingml/2006/table">
            <a:tbl>
              <a:tblPr/>
              <a:tblGrid>
                <a:gridCol w="1014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논리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/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물리 위치 동기화</a:t>
                      </a:r>
                      <a:endParaRPr 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논리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ERD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와 물리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ERD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의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개체에 대한 </a:t>
                      </a:r>
                      <a:endParaRPr lang="en-US" altLang="ko-KR" sz="9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위치 동기화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논리 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&gt;&gt; 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물리</a:t>
                      </a:r>
                      <a:endParaRPr 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논리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ERD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에 있는 개체 위치를 기준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으로 물리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ERD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에 있는 개체 위치의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기준을 조정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논리 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&lt;&lt;</a:t>
                      </a:r>
                      <a:r>
                        <a:rPr lang="en-US" altLang="ko-KR" sz="900" baseline="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baseline="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물리</a:t>
                      </a:r>
                      <a:endParaRPr 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물리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ERD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에 있는 개체 위치를 기준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으로 논리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ERD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에 있는 개체 위치의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기준을 조정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18"/>
          <p:cNvSpPr txBox="1"/>
          <p:nvPr/>
        </p:nvSpPr>
        <p:spPr>
          <a:xfrm>
            <a:off x="706115" y="4156771"/>
            <a:ext cx="42930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900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[</a:t>
            </a:r>
            <a:r>
              <a:rPr lang="ko-KR" altLang="en-US" sz="900" b="1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논리 </a:t>
            </a:r>
            <a:r>
              <a:rPr lang="en-US" altLang="ko-KR" sz="900" b="1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&lt;&lt; </a:t>
            </a:r>
            <a:r>
              <a:rPr lang="ko-KR" altLang="en-US" sz="900" b="1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물리</a:t>
            </a:r>
            <a:r>
              <a:rPr lang="en-US" altLang="ko-KR" sz="900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]</a:t>
            </a:r>
            <a:r>
              <a:rPr lang="ko-KR" altLang="en-US" sz="900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를 선택하여 물리 </a:t>
            </a:r>
            <a:r>
              <a:rPr lang="en-US" altLang="ko-KR" sz="900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ERD</a:t>
            </a:r>
            <a:r>
              <a:rPr lang="ko-KR" altLang="en-US" sz="900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의 개체 위치 기준으로 동기화 한 경우</a:t>
            </a:r>
          </a:p>
        </p:txBody>
      </p:sp>
      <p:grpSp>
        <p:nvGrpSpPr>
          <p:cNvPr id="22" name="그룹 21"/>
          <p:cNvGrpSpPr>
            <a:grpSpLocks noChangeAspect="1"/>
          </p:cNvGrpSpPr>
          <p:nvPr/>
        </p:nvGrpSpPr>
        <p:grpSpPr>
          <a:xfrm>
            <a:off x="337172" y="4479743"/>
            <a:ext cx="3874788" cy="1973593"/>
            <a:chOff x="5529783" y="1267526"/>
            <a:chExt cx="3737676" cy="2496094"/>
          </a:xfrm>
        </p:grpSpPr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0" y="1267527"/>
              <a:ext cx="2649360" cy="15789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설명선 2 23"/>
            <p:cNvSpPr/>
            <p:nvPr/>
          </p:nvSpPr>
          <p:spPr>
            <a:xfrm>
              <a:off x="5768850" y="2991158"/>
              <a:ext cx="795522" cy="180000"/>
            </a:xfrm>
            <a:prstGeom prst="borderCallout2">
              <a:avLst>
                <a:gd name="adj1" fmla="val 58276"/>
                <a:gd name="adj2" fmla="val -3781"/>
                <a:gd name="adj3" fmla="val 9796"/>
                <a:gd name="adj4" fmla="val -23514"/>
                <a:gd name="adj5" fmla="val -147721"/>
                <a:gd name="adj6" fmla="val -2968"/>
              </a:avLst>
            </a:prstGeom>
            <a:solidFill>
              <a:srgbClr val="007852"/>
            </a:solidFill>
            <a:ln w="6350">
              <a:solidFill>
                <a:schemeClr val="tx1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개체 위치 다름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577511" y="2457183"/>
              <a:ext cx="455609" cy="251737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ko-KR" altLang="en-US" sz="7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529783" y="1267526"/>
              <a:ext cx="355888" cy="1080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ko-KR" altLang="en-US" sz="7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200" y="2218697"/>
              <a:ext cx="2514259" cy="1544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6868680" y="2813514"/>
              <a:ext cx="455609" cy="251737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ko-KR" altLang="en-US" sz="7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9" name="직선 연결선 28"/>
            <p:cNvCxnSpPr>
              <a:endCxn id="24" idx="0"/>
            </p:cNvCxnSpPr>
            <p:nvPr/>
          </p:nvCxnSpPr>
          <p:spPr>
            <a:xfrm flipH="1">
              <a:off x="6564372" y="2939382"/>
              <a:ext cx="304308" cy="1417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113996" y="2222623"/>
              <a:ext cx="355888" cy="1080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ko-KR" altLang="en-US" sz="7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30"/>
          <p:cNvGrpSpPr>
            <a:grpSpLocks noChangeAspect="1"/>
          </p:cNvGrpSpPr>
          <p:nvPr/>
        </p:nvGrpSpPr>
        <p:grpSpPr>
          <a:xfrm>
            <a:off x="4432526" y="4452159"/>
            <a:ext cx="4440903" cy="2001177"/>
            <a:chOff x="5544000" y="4005065"/>
            <a:chExt cx="3780548" cy="2091821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0" y="4005065"/>
              <a:ext cx="2649360" cy="1319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0289" y="4551963"/>
              <a:ext cx="2514259" cy="1544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설명선 2 33"/>
            <p:cNvSpPr/>
            <p:nvPr/>
          </p:nvSpPr>
          <p:spPr>
            <a:xfrm>
              <a:off x="5787232" y="5517232"/>
              <a:ext cx="795522" cy="180000"/>
            </a:xfrm>
            <a:prstGeom prst="borderCallout2">
              <a:avLst>
                <a:gd name="adj1" fmla="val 58276"/>
                <a:gd name="adj2" fmla="val -3781"/>
                <a:gd name="adj3" fmla="val -159537"/>
                <a:gd name="adj4" fmla="val -21119"/>
                <a:gd name="adj5" fmla="val -433471"/>
                <a:gd name="adj6" fmla="val -573"/>
              </a:avLst>
            </a:prstGeom>
            <a:solidFill>
              <a:srgbClr val="007852"/>
            </a:solidFill>
            <a:ln w="6350">
              <a:solidFill>
                <a:schemeClr val="tx1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개체 위치 같아짐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661062" y="4479201"/>
              <a:ext cx="455609" cy="251737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ko-KR" altLang="en-US" sz="7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32925" y="5121479"/>
              <a:ext cx="455609" cy="251737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ko-KR" altLang="en-US" sz="7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7" name="직선 연결선 36"/>
            <p:cNvCxnSpPr>
              <a:stCxn id="36" idx="1"/>
              <a:endCxn id="34" idx="0"/>
            </p:cNvCxnSpPr>
            <p:nvPr/>
          </p:nvCxnSpPr>
          <p:spPr>
            <a:xfrm flipH="1">
              <a:off x="6582754" y="5247348"/>
              <a:ext cx="350171" cy="3598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 308"/>
          <p:cNvSpPr>
            <a:spLocks/>
          </p:cNvSpPr>
          <p:nvPr/>
        </p:nvSpPr>
        <p:spPr bwMode="auto">
          <a:xfrm rot="1286372" flipH="1">
            <a:off x="4022699" y="4925012"/>
            <a:ext cx="480517" cy="217234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3612" y="2994855"/>
            <a:ext cx="1290984" cy="594146"/>
          </a:xfrm>
          <a:prstGeom prst="rect">
            <a:avLst/>
          </a:prstGeom>
        </p:spPr>
      </p:pic>
      <p:sp>
        <p:nvSpPr>
          <p:cNvPr id="39" name="제목 1">
            <a:extLst>
              <a:ext uri="{FF2B5EF4-FFF2-40B4-BE49-F238E27FC236}">
                <a16:creationId xmlns:a16="http://schemas.microsoft.com/office/drawing/2014/main" id="{F6514CC5-9057-43AE-8FA3-FDEC59DD3958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39802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881358" y="1664830"/>
            <a:ext cx="5100063" cy="1261814"/>
            <a:chOff x="1374698" y="1210676"/>
            <a:chExt cx="7397454" cy="1830215"/>
          </a:xfrm>
        </p:grpSpPr>
        <p:sp>
          <p:nvSpPr>
            <p:cNvPr id="30" name="직사각형 29"/>
            <p:cNvSpPr/>
            <p:nvPr/>
          </p:nvSpPr>
          <p:spPr bwMode="auto">
            <a:xfrm>
              <a:off x="1664296" y="2175336"/>
              <a:ext cx="1290505" cy="865555"/>
            </a:xfrm>
            <a:prstGeom prst="rect">
              <a:avLst/>
            </a:prstGeom>
            <a:solidFill>
              <a:srgbClr val="007852"/>
            </a:solidFill>
            <a:ln w="15875">
              <a:noFill/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Target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DBMS</a:t>
              </a:r>
              <a:endPara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5505156" y="2175336"/>
              <a:ext cx="1550822" cy="865555"/>
            </a:xfrm>
            <a:prstGeom prst="rect">
              <a:avLst/>
            </a:prstGeom>
            <a:solidFill>
              <a:srgbClr val="007852"/>
            </a:solidFill>
            <a:ln w="15875">
              <a:noFill/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Diagram</a:t>
              </a:r>
              <a:endPara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22901" y="2325174"/>
              <a:ext cx="1675899" cy="401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336699"/>
                </a:buClr>
              </a:pPr>
              <a:r>
                <a:rPr lang="en-US" altLang="ko-KR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DBMS</a:t>
              </a:r>
              <a:r>
                <a:rPr lang="ko-KR" altLang="en-US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정의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055977" y="2294736"/>
              <a:ext cx="1611730" cy="401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336699"/>
                </a:buClr>
              </a:pPr>
              <a:r>
                <a:rPr lang="en-US" altLang="ko-KR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ERD</a:t>
              </a:r>
              <a:r>
                <a:rPr lang="ko-KR" altLang="en-US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Canvas</a:t>
              </a: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1374698" y="1210676"/>
              <a:ext cx="1290505" cy="865555"/>
            </a:xfrm>
            <a:prstGeom prst="rect">
              <a:avLst/>
            </a:prstGeom>
            <a:solidFill>
              <a:srgbClr val="007852"/>
            </a:solidFill>
            <a:ln w="15875">
              <a:noFill/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모델</a:t>
              </a:r>
              <a:endPara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파일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5223309" y="1218539"/>
              <a:ext cx="1290505" cy="865555"/>
            </a:xfrm>
            <a:prstGeom prst="rect">
              <a:avLst/>
            </a:prstGeom>
            <a:solidFill>
              <a:srgbClr val="007852"/>
            </a:solidFill>
            <a:ln w="15875">
              <a:noFill/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주제</a:t>
              </a:r>
              <a:endPara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영역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09287" y="1339241"/>
              <a:ext cx="2009624" cy="669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336699"/>
                </a:buClr>
              </a:pPr>
              <a:r>
                <a:rPr lang="ko-KR" altLang="en-US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모델링의 작업단위</a:t>
              </a:r>
              <a:endParaRPr lang="en-US" altLang="ko-KR" sz="1200" dirty="0">
                <a:ln w="9525" cmpd="sng">
                  <a:noFill/>
                  <a:prstDash val="solid"/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buClr>
                  <a:srgbClr val="336699"/>
                </a:buClr>
              </a:pPr>
              <a:r>
                <a:rPr lang="en-US" altLang="ko-KR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파일 저장 단위</a:t>
              </a:r>
              <a:r>
                <a:rPr lang="en-US" altLang="ko-KR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744313" y="1316667"/>
              <a:ext cx="2027839" cy="669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336699"/>
                </a:buClr>
              </a:pPr>
              <a:r>
                <a:rPr lang="ko-KR" altLang="en-US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모델의 일부 영역</a:t>
              </a:r>
              <a:endParaRPr lang="en-US" altLang="ko-KR" sz="1200" dirty="0">
                <a:ln w="9525" cmpd="sng">
                  <a:noFill/>
                  <a:prstDash val="solid"/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buClr>
                  <a:srgbClr val="336699"/>
                </a:buClr>
              </a:pPr>
              <a:r>
                <a:rPr lang="en-US" altLang="ko-KR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논리적인 묶음</a:t>
              </a:r>
              <a:r>
                <a:rPr lang="en-US" altLang="ko-KR" sz="1200" dirty="0">
                  <a:ln w="9525" cmpd="sng">
                    <a:noFill/>
                    <a:prstDash val="solid"/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</p:grpSp>
      <p:sp>
        <p:nvSpPr>
          <p:cNvPr id="39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b="1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주제영역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/Target DBMS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개념</a:t>
            </a:r>
          </a:p>
        </p:txBody>
      </p:sp>
      <p:cxnSp>
        <p:nvCxnSpPr>
          <p:cNvPr id="26" name="꺾인 연결선 25"/>
          <p:cNvCxnSpPr>
            <a:endCxn id="30" idx="1"/>
          </p:cNvCxnSpPr>
          <p:nvPr/>
        </p:nvCxnSpPr>
        <p:spPr>
          <a:xfrm rot="16200000" flipH="1">
            <a:off x="3827590" y="2374845"/>
            <a:ext cx="366698" cy="140155"/>
          </a:xfrm>
          <a:prstGeom prst="bentConnector2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endCxn id="31" idx="1"/>
          </p:cNvCxnSpPr>
          <p:nvPr/>
        </p:nvCxnSpPr>
        <p:spPr>
          <a:xfrm rot="16200000" flipH="1">
            <a:off x="6466601" y="2365833"/>
            <a:ext cx="377514" cy="147364"/>
          </a:xfrm>
          <a:prstGeom prst="bentConnector2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30" idx="2"/>
            <a:endCxn id="31" idx="2"/>
          </p:cNvCxnSpPr>
          <p:nvPr/>
        </p:nvCxnSpPr>
        <p:spPr>
          <a:xfrm rot="16200000" flipH="1">
            <a:off x="5894756" y="1557764"/>
            <a:ext cx="12700" cy="2737759"/>
          </a:xfrm>
          <a:prstGeom prst="bentConnector3">
            <a:avLst>
              <a:gd name="adj1" fmla="val 1800000"/>
            </a:avLst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4" idx="0"/>
            <a:endCxn id="35" idx="0"/>
          </p:cNvCxnSpPr>
          <p:nvPr/>
        </p:nvCxnSpPr>
        <p:spPr>
          <a:xfrm rot="16200000" flipH="1">
            <a:off x="5650190" y="340857"/>
            <a:ext cx="5421" cy="2653367"/>
          </a:xfrm>
          <a:prstGeom prst="bentConnector3">
            <a:avLst>
              <a:gd name="adj1" fmla="val -4216934"/>
            </a:avLst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4356677" y="3406297"/>
            <a:ext cx="3188943" cy="2942821"/>
          </a:xfrm>
          <a:prstGeom prst="ellipse">
            <a:avLst/>
          </a:prstGeom>
          <a:noFill/>
          <a:ln w="76200">
            <a:solidFill>
              <a:srgbClr val="078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5566951" y="3547358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785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</a:t>
            </a:r>
          </a:p>
        </p:txBody>
      </p:sp>
      <p:sp>
        <p:nvSpPr>
          <p:cNvPr id="7" name="타원 6"/>
          <p:cNvSpPr/>
          <p:nvPr/>
        </p:nvSpPr>
        <p:spPr>
          <a:xfrm>
            <a:off x="4610676" y="4077977"/>
            <a:ext cx="1664962" cy="1603036"/>
          </a:xfrm>
          <a:prstGeom prst="ellipse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accent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accent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accent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>
              <a:solidFill>
                <a:schemeClr val="accent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652400" y="4192615"/>
            <a:ext cx="1726258" cy="1700123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endParaRPr lang="en-US" altLang="ko-KR" sz="14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endParaRPr lang="en-US" altLang="ko-KR" sz="14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endParaRPr lang="en-US" altLang="ko-KR" sz="14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60" y="4674626"/>
            <a:ext cx="466667" cy="314286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452" y="4803684"/>
            <a:ext cx="514286" cy="31428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013" y="4894731"/>
            <a:ext cx="504762" cy="33333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209" y="1823388"/>
            <a:ext cx="2324100" cy="3857625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205147" y="2063122"/>
            <a:ext cx="864096" cy="28803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542769" y="2528447"/>
            <a:ext cx="968338" cy="20118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719019" y="2747028"/>
            <a:ext cx="1224136" cy="40377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542769" y="5423788"/>
            <a:ext cx="1576656" cy="27462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549973" y="3547358"/>
            <a:ext cx="1178378" cy="1825877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349875" y="2068706"/>
            <a:ext cx="900217" cy="280373"/>
            <a:chOff x="822731" y="1644672"/>
            <a:chExt cx="767595" cy="196799"/>
          </a:xfrm>
        </p:grpSpPr>
        <p:sp>
          <p:nvSpPr>
            <p:cNvPr id="56" name="직사각형 55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1050" b="1" ker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</a:t>
              </a:r>
              <a:endParaRPr kumimoji="1" lang="ko-KR" altLang="en-US" sz="105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직각 삼각형 56"/>
            <p:cNvSpPr/>
            <p:nvPr/>
          </p:nvSpPr>
          <p:spPr>
            <a:xfrm rot="20855670">
              <a:off x="1347887" y="1700639"/>
              <a:ext cx="242439" cy="67899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105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73577" y="2485176"/>
            <a:ext cx="966625" cy="244453"/>
            <a:chOff x="907126" y="1644672"/>
            <a:chExt cx="683200" cy="177935"/>
          </a:xfrm>
        </p:grpSpPr>
        <p:sp>
          <p:nvSpPr>
            <p:cNvPr id="59" name="직사각형 58"/>
            <p:cNvSpPr/>
            <p:nvPr/>
          </p:nvSpPr>
          <p:spPr>
            <a:xfrm>
              <a:off x="907126" y="1644672"/>
              <a:ext cx="496522" cy="177935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1050" b="1" kern="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주제영역</a:t>
              </a:r>
              <a:endParaRPr kumimoji="1" lang="ko-KR" altLang="en-US" sz="105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직각 삼각형 59"/>
            <p:cNvSpPr/>
            <p:nvPr/>
          </p:nvSpPr>
          <p:spPr>
            <a:xfrm rot="20855670">
              <a:off x="1347887" y="1700639"/>
              <a:ext cx="242439" cy="67899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105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86102" y="2843658"/>
            <a:ext cx="1032915" cy="307145"/>
            <a:chOff x="1011520" y="1644672"/>
            <a:chExt cx="578806" cy="215591"/>
          </a:xfrm>
        </p:grpSpPr>
        <p:sp>
          <p:nvSpPr>
            <p:cNvPr id="62" name="직사각형 61"/>
            <p:cNvSpPr/>
            <p:nvPr/>
          </p:nvSpPr>
          <p:spPr>
            <a:xfrm>
              <a:off x="1011520" y="1644672"/>
              <a:ext cx="392129" cy="215591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105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논리</a:t>
              </a:r>
              <a:r>
                <a:rPr kumimoji="1" lang="en-US" altLang="ko-KR" sz="105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1" lang="ko-KR" altLang="en-US" sz="105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물리 </a:t>
              </a:r>
              <a:endParaRPr kumimoji="1" lang="en-US" altLang="ko-KR" sz="105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105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  <a:endParaRPr kumimoji="1" lang="en-US" altLang="ko-KR" sz="105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직각 삼각형 62"/>
            <p:cNvSpPr/>
            <p:nvPr/>
          </p:nvSpPr>
          <p:spPr>
            <a:xfrm rot="20855670">
              <a:off x="1347887" y="1700639"/>
              <a:ext cx="242439" cy="67899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105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68287" y="5388943"/>
            <a:ext cx="1092195" cy="344313"/>
            <a:chOff x="822731" y="1644672"/>
            <a:chExt cx="931291" cy="241680"/>
          </a:xfrm>
        </p:grpSpPr>
        <p:sp>
          <p:nvSpPr>
            <p:cNvPr id="65" name="직사각형 64"/>
            <p:cNvSpPr/>
            <p:nvPr/>
          </p:nvSpPr>
          <p:spPr>
            <a:xfrm>
              <a:off x="822731" y="1644672"/>
              <a:ext cx="580917" cy="241680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en-US" altLang="ko-KR" sz="105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 </a:t>
              </a:r>
            </a:p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en-US" altLang="ko-KR" sz="105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DBMS</a:t>
              </a:r>
            </a:p>
          </p:txBody>
        </p:sp>
        <p:sp>
          <p:nvSpPr>
            <p:cNvPr id="66" name="직각 삼각형 65"/>
            <p:cNvSpPr/>
            <p:nvPr/>
          </p:nvSpPr>
          <p:spPr>
            <a:xfrm rot="20855670">
              <a:off x="1372137" y="1673251"/>
              <a:ext cx="381885" cy="115088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105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3" name="제목 1">
            <a:extLst>
              <a:ext uri="{FF2B5EF4-FFF2-40B4-BE49-F238E27FC236}">
                <a16:creationId xmlns:a16="http://schemas.microsoft.com/office/drawing/2014/main" id="{3D33405D-CE9C-4DF8-8804-A005350622CC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atin typeface="+mj-ea"/>
              </a:rPr>
              <a:t>DA# 5 </a:t>
            </a:r>
            <a:r>
              <a:rPr lang="ko-KR" altLang="en-US" sz="2000" b="1" dirty="0">
                <a:latin typeface="+mj-ea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513111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 순서 초기화</a:t>
            </a:r>
          </a:p>
        </p:txBody>
      </p:sp>
      <p:sp>
        <p:nvSpPr>
          <p:cNvPr id="7" name="화이트투명사각판"/>
          <p:cNvSpPr/>
          <p:nvPr/>
        </p:nvSpPr>
        <p:spPr bwMode="auto">
          <a:xfrm flipH="1">
            <a:off x="278184" y="1348282"/>
            <a:ext cx="5373936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19" tIns="50960" rIns="101919" bIns="50960" rtlCol="0" anchor="ctr"/>
          <a:lstStyle/>
          <a:p>
            <a:pPr indent="-180641" algn="ctr" defTabSz="1041128" fontAlgn="base" latinLnBrk="0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687422" algn="l"/>
                <a:tab pos="5637884" algn="l"/>
              </a:tabLst>
            </a:pPr>
            <a:endParaRPr kumimoji="1" lang="ko-KR" altLang="en-US" sz="12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0040" y="1444570"/>
            <a:ext cx="5250714" cy="432000"/>
          </a:xfrm>
          <a:prstGeom prst="rect">
            <a:avLst/>
          </a:prstGeom>
          <a:ln w="28575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marL="130175" indent="-130175" latinLnBrk="0">
              <a:spcBef>
                <a:spcPts val="300"/>
              </a:spcBef>
              <a:buClr>
                <a:srgbClr val="149A83"/>
              </a:buClr>
              <a:buSzPct val="80000"/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논리 모델의 엔터티와 물리 모델의 테이블의 위치를 동기화하거나 각각 영역의 정보 기준으로 위치를 변경할 수 있습니다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84570"/>
            <a:ext cx="2514600" cy="10858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87" y="2900499"/>
            <a:ext cx="1952625" cy="933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2920405" y="2014775"/>
            <a:ext cx="722800" cy="195566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398878" y="2748099"/>
            <a:ext cx="180000" cy="14400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30272" y="281049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 Box 82"/>
          <p:cNvSpPr txBox="1">
            <a:spLocks noChangeArrowheads="1"/>
          </p:cNvSpPr>
          <p:nvPr/>
        </p:nvSpPr>
        <p:spPr bwMode="auto">
          <a:xfrm>
            <a:off x="6318492" y="1596368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동기화 할 테이블을 선택 후 물리설계 탭의 편집 그룹에서 컬럼순서 초기화를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16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666170"/>
              </p:ext>
            </p:extLst>
          </p:nvPr>
        </p:nvGraphicFramePr>
        <p:xfrm>
          <a:off x="6012161" y="1988840"/>
          <a:ext cx="2952328" cy="2000596"/>
        </p:xfrm>
        <a:graphic>
          <a:graphicData uri="http://schemas.openxmlformats.org/drawingml/2006/table">
            <a:tbl>
              <a:tblPr/>
              <a:tblGrid>
                <a:gridCol w="1032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컬럼순서 초기화</a:t>
                      </a:r>
                      <a:endParaRPr 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논리모델의 속성기준으로 수퍼타입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, </a:t>
                      </a: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서브타입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1,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서브타입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2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순으로 배치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컬럼순서 초기화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구분속성우선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)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수퍼타입 속성 순으로 배치하다가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서브타입구분 속성이 있으면 서브타입 내 속성을 먼저 배치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컬럼순서 초기화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수퍼타입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)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서브타입 내 속성을 먼저 배치한 후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수퍼타입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속성을 배치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속성순서 초기화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컬럼기준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)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물리모델의 컬럼기준으로 논리모델을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동기화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251520" y="4077875"/>
            <a:ext cx="366477" cy="318054"/>
            <a:chOff x="7853926" y="3191001"/>
            <a:chExt cx="366477" cy="318054"/>
          </a:xfrm>
        </p:grpSpPr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64" y="3191001"/>
              <a:ext cx="342048" cy="318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66"/>
            <p:cNvSpPr txBox="1">
              <a:spLocks noChangeArrowheads="1"/>
            </p:cNvSpPr>
            <p:nvPr/>
          </p:nvSpPr>
          <p:spPr bwMode="auto">
            <a:xfrm>
              <a:off x="7853926" y="3276031"/>
              <a:ext cx="36647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 contourW="12700">
                <a:bevelT w="1270" h="38100"/>
                <a:contourClr>
                  <a:srgbClr val="C00000"/>
                </a:contourClr>
              </a:sp3d>
            </a:bodyPr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예</a:t>
              </a:r>
            </a:p>
          </p:txBody>
        </p:sp>
      </p:grpSp>
      <p:sp>
        <p:nvSpPr>
          <p:cNvPr id="20" name="object 18"/>
          <p:cNvSpPr txBox="1"/>
          <p:nvPr/>
        </p:nvSpPr>
        <p:spPr>
          <a:xfrm>
            <a:off x="683568" y="4162905"/>
            <a:ext cx="3133047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900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컬럼순서 초기화를 선택했을 경우</a:t>
            </a:r>
            <a:endParaRPr lang="en-US" altLang="ko-KR" sz="900" spc="14" dirty="0">
              <a:solidFill>
                <a:srgbClr val="00785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1" y="4424175"/>
            <a:ext cx="4104456" cy="1885145"/>
            <a:chOff x="251520" y="4424175"/>
            <a:chExt cx="4668467" cy="2027419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5448" y="4797216"/>
              <a:ext cx="2534539" cy="142139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4749878"/>
              <a:ext cx="2133929" cy="1520157"/>
            </a:xfrm>
            <a:prstGeom prst="rect">
              <a:avLst/>
            </a:prstGeom>
          </p:spPr>
        </p:pic>
        <p:sp>
          <p:nvSpPr>
            <p:cNvPr id="23" name="사각형 설명선 22"/>
            <p:cNvSpPr/>
            <p:nvPr/>
          </p:nvSpPr>
          <p:spPr>
            <a:xfrm>
              <a:off x="910471" y="4424175"/>
              <a:ext cx="832161" cy="214282"/>
            </a:xfrm>
            <a:prstGeom prst="wedgeRectCallout">
              <a:avLst>
                <a:gd name="adj1" fmla="val -28761"/>
                <a:gd name="adj2" fmla="val -47362"/>
              </a:avLst>
            </a:prstGeom>
            <a:solidFill>
              <a:srgbClr val="0078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논리모델</a:t>
              </a:r>
            </a:p>
          </p:txBody>
        </p:sp>
        <p:sp>
          <p:nvSpPr>
            <p:cNvPr id="24" name="사각형 설명선 23"/>
            <p:cNvSpPr/>
            <p:nvPr/>
          </p:nvSpPr>
          <p:spPr>
            <a:xfrm>
              <a:off x="3116147" y="4424175"/>
              <a:ext cx="832161" cy="214282"/>
            </a:xfrm>
            <a:prstGeom prst="wedgeRectCallout">
              <a:avLst>
                <a:gd name="adj1" fmla="val -18177"/>
                <a:gd name="adj2" fmla="val -36779"/>
              </a:avLst>
            </a:prstGeom>
            <a:solidFill>
              <a:srgbClr val="0078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물리모델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53597" y="4967590"/>
              <a:ext cx="734241" cy="557132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ko-KR" altLang="en-US" sz="7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9389" y="5706148"/>
              <a:ext cx="884611" cy="366277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ko-KR" altLang="en-US" sz="7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설명선 2 26"/>
            <p:cNvSpPr/>
            <p:nvPr/>
          </p:nvSpPr>
          <p:spPr>
            <a:xfrm>
              <a:off x="1390184" y="5139015"/>
              <a:ext cx="665728" cy="214282"/>
            </a:xfrm>
            <a:prstGeom prst="borderCallout2">
              <a:avLst>
                <a:gd name="adj1" fmla="val 47692"/>
                <a:gd name="adj2" fmla="val -2700"/>
                <a:gd name="adj3" fmla="val -6079"/>
                <a:gd name="adj4" fmla="val -21810"/>
                <a:gd name="adj5" fmla="val 53363"/>
                <a:gd name="adj6" fmla="val -45736"/>
              </a:avLst>
            </a:prstGeom>
            <a:solidFill>
              <a:srgbClr val="007852"/>
            </a:solidFill>
            <a:ln w="6350">
              <a:solidFill>
                <a:schemeClr val="tx1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수퍼타입</a:t>
              </a:r>
            </a:p>
          </p:txBody>
        </p:sp>
        <p:sp>
          <p:nvSpPr>
            <p:cNvPr id="28" name="설명선 2 27"/>
            <p:cNvSpPr/>
            <p:nvPr/>
          </p:nvSpPr>
          <p:spPr>
            <a:xfrm>
              <a:off x="701507" y="6237312"/>
              <a:ext cx="665728" cy="214282"/>
            </a:xfrm>
            <a:prstGeom prst="borderCallout2">
              <a:avLst>
                <a:gd name="adj1" fmla="val 47692"/>
                <a:gd name="adj2" fmla="val -2700"/>
                <a:gd name="adj3" fmla="val -6079"/>
                <a:gd name="adj4" fmla="val -33385"/>
                <a:gd name="adj5" fmla="val -108773"/>
                <a:gd name="adj6" fmla="val -4970"/>
              </a:avLst>
            </a:prstGeom>
            <a:solidFill>
              <a:srgbClr val="007852"/>
            </a:solidFill>
            <a:ln w="6350">
              <a:solidFill>
                <a:schemeClr val="tx1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서브타입</a:t>
              </a:r>
              <a:r>
                <a:rPr lang="en-US" altLang="ko-KR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설명선 2 28"/>
            <p:cNvSpPr/>
            <p:nvPr/>
          </p:nvSpPr>
          <p:spPr>
            <a:xfrm>
              <a:off x="1576181" y="6237312"/>
              <a:ext cx="665728" cy="214282"/>
            </a:xfrm>
            <a:prstGeom prst="borderCallout2">
              <a:avLst>
                <a:gd name="adj1" fmla="val -15807"/>
                <a:gd name="adj2" fmla="val 23758"/>
                <a:gd name="adj3" fmla="val -51799"/>
                <a:gd name="adj4" fmla="val 39915"/>
                <a:gd name="adj5" fmla="val -77658"/>
                <a:gd name="adj6" fmla="val 25241"/>
              </a:avLst>
            </a:prstGeom>
            <a:solidFill>
              <a:srgbClr val="007852"/>
            </a:solidFill>
            <a:ln w="6350">
              <a:solidFill>
                <a:schemeClr val="tx1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서브타입</a:t>
              </a:r>
              <a:r>
                <a:rPr lang="en-US" altLang="ko-KR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12006" y="5697974"/>
              <a:ext cx="768770" cy="366277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lang="ko-KR" altLang="en-US" sz="7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양쪽 대괄호 30"/>
            <p:cNvSpPr/>
            <p:nvPr/>
          </p:nvSpPr>
          <p:spPr>
            <a:xfrm>
              <a:off x="2487524" y="5037910"/>
              <a:ext cx="2323035" cy="622376"/>
            </a:xfrm>
            <a:prstGeom prst="bracketPair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양쪽 대괄호 31"/>
            <p:cNvSpPr/>
            <p:nvPr/>
          </p:nvSpPr>
          <p:spPr>
            <a:xfrm>
              <a:off x="2487525" y="5660287"/>
              <a:ext cx="2323034" cy="245772"/>
            </a:xfrm>
            <a:prstGeom prst="bracketPair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양쪽 대괄호 32"/>
            <p:cNvSpPr/>
            <p:nvPr/>
          </p:nvSpPr>
          <p:spPr>
            <a:xfrm>
              <a:off x="2487525" y="5917454"/>
              <a:ext cx="2323894" cy="128568"/>
            </a:xfrm>
            <a:prstGeom prst="bracketPair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사각형 설명선 33"/>
            <p:cNvSpPr/>
            <p:nvPr/>
          </p:nvSpPr>
          <p:spPr>
            <a:xfrm>
              <a:off x="3142762" y="5228765"/>
              <a:ext cx="832161" cy="171425"/>
            </a:xfrm>
            <a:prstGeom prst="wedgeRectCallout">
              <a:avLst>
                <a:gd name="adj1" fmla="val -28761"/>
                <a:gd name="adj2" fmla="val -47362"/>
              </a:avLst>
            </a:prstGeom>
            <a:solidFill>
              <a:srgbClr val="007852"/>
            </a:solidFill>
            <a:ln w="6350">
              <a:solidFill>
                <a:schemeClr val="tx1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수퍼타입</a:t>
              </a:r>
            </a:p>
          </p:txBody>
        </p:sp>
        <p:sp>
          <p:nvSpPr>
            <p:cNvPr id="35" name="사각형 설명선 34"/>
            <p:cNvSpPr/>
            <p:nvPr/>
          </p:nvSpPr>
          <p:spPr>
            <a:xfrm>
              <a:off x="3142761" y="5659150"/>
              <a:ext cx="832161" cy="171425"/>
            </a:xfrm>
            <a:prstGeom prst="wedgeRectCallout">
              <a:avLst>
                <a:gd name="adj1" fmla="val -28761"/>
                <a:gd name="adj2" fmla="val -47362"/>
              </a:avLst>
            </a:prstGeom>
            <a:solidFill>
              <a:srgbClr val="007852"/>
            </a:solidFill>
            <a:ln w="6350">
              <a:solidFill>
                <a:schemeClr val="tx1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서브타입</a:t>
              </a:r>
              <a:r>
                <a:rPr lang="en-US" altLang="ko-KR" sz="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사각형 설명선 35"/>
            <p:cNvSpPr/>
            <p:nvPr/>
          </p:nvSpPr>
          <p:spPr>
            <a:xfrm>
              <a:off x="3142760" y="5882124"/>
              <a:ext cx="832161" cy="171425"/>
            </a:xfrm>
            <a:prstGeom prst="wedgeRectCallout">
              <a:avLst>
                <a:gd name="adj1" fmla="val -28761"/>
                <a:gd name="adj2" fmla="val -47362"/>
              </a:avLst>
            </a:prstGeom>
            <a:solidFill>
              <a:srgbClr val="007852"/>
            </a:solidFill>
            <a:ln w="6350">
              <a:solidFill>
                <a:schemeClr val="tx1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서브타입</a:t>
              </a:r>
              <a:r>
                <a:rPr lang="en-US" altLang="ko-KR" sz="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526027" y="4077875"/>
            <a:ext cx="366477" cy="318054"/>
            <a:chOff x="7853926" y="3191001"/>
            <a:chExt cx="366477" cy="318054"/>
          </a:xfrm>
        </p:grpSpPr>
        <p:pic>
          <p:nvPicPr>
            <p:cNvPr id="38" name="Picture 6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64" y="3191001"/>
              <a:ext cx="342048" cy="318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 Box 66"/>
            <p:cNvSpPr txBox="1">
              <a:spLocks noChangeArrowheads="1"/>
            </p:cNvSpPr>
            <p:nvPr/>
          </p:nvSpPr>
          <p:spPr bwMode="auto">
            <a:xfrm>
              <a:off x="7853926" y="3276031"/>
              <a:ext cx="36647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 contourW="12700">
                <a:bevelT w="1270" h="38100"/>
                <a:contourClr>
                  <a:srgbClr val="C00000"/>
                </a:contourClr>
              </a:sp3d>
            </a:bodyPr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예</a:t>
              </a:r>
            </a:p>
          </p:txBody>
        </p:sp>
      </p:grpSp>
      <p:sp>
        <p:nvSpPr>
          <p:cNvPr id="40" name="object 18"/>
          <p:cNvSpPr txBox="1"/>
          <p:nvPr/>
        </p:nvSpPr>
        <p:spPr>
          <a:xfrm>
            <a:off x="5068738" y="4162479"/>
            <a:ext cx="2499507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900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컬럼순서 초기화</a:t>
            </a:r>
            <a:r>
              <a:rPr lang="en-US" altLang="ko-KR" sz="900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(</a:t>
            </a:r>
            <a:r>
              <a:rPr lang="ko-KR" altLang="en-US" sz="900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구분속성우선</a:t>
            </a:r>
            <a:r>
              <a:rPr lang="en-US" altLang="ko-KR" sz="900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)</a:t>
            </a:r>
            <a:r>
              <a:rPr lang="ko-KR" altLang="en-US" sz="900" spc="14" dirty="0">
                <a:solidFill>
                  <a:srgbClr val="00785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</a:rPr>
              <a:t>를 선택했을 경우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552015" y="4524638"/>
            <a:ext cx="4321415" cy="1856690"/>
            <a:chOff x="128464" y="1052736"/>
            <a:chExt cx="4792323" cy="197956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464" y="1282744"/>
              <a:ext cx="2133929" cy="1520157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8107" y="1299515"/>
              <a:ext cx="2542680" cy="1425962"/>
            </a:xfrm>
            <a:prstGeom prst="rect">
              <a:avLst/>
            </a:prstGeom>
          </p:spPr>
        </p:pic>
        <p:sp>
          <p:nvSpPr>
            <p:cNvPr id="43" name="사각형 설명선 42"/>
            <p:cNvSpPr/>
            <p:nvPr/>
          </p:nvSpPr>
          <p:spPr>
            <a:xfrm>
              <a:off x="836861" y="1052736"/>
              <a:ext cx="792000" cy="180000"/>
            </a:xfrm>
            <a:prstGeom prst="wedgeRectCallout">
              <a:avLst>
                <a:gd name="adj1" fmla="val -28761"/>
                <a:gd name="adj2" fmla="val -47362"/>
              </a:avLst>
            </a:prstGeom>
            <a:solidFill>
              <a:srgbClr val="0078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논리모델</a:t>
              </a:r>
            </a:p>
          </p:txBody>
        </p:sp>
        <p:sp>
          <p:nvSpPr>
            <p:cNvPr id="44" name="사각형 설명선 43"/>
            <p:cNvSpPr/>
            <p:nvPr/>
          </p:nvSpPr>
          <p:spPr>
            <a:xfrm>
              <a:off x="3172928" y="1052736"/>
              <a:ext cx="792000" cy="180000"/>
            </a:xfrm>
            <a:prstGeom prst="wedgeRectCallout">
              <a:avLst>
                <a:gd name="adj1" fmla="val -18177"/>
                <a:gd name="adj2" fmla="val -36779"/>
              </a:avLst>
            </a:prstGeom>
            <a:solidFill>
              <a:srgbClr val="0078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물리모델</a:t>
              </a:r>
            </a:p>
          </p:txBody>
        </p:sp>
        <p:sp>
          <p:nvSpPr>
            <p:cNvPr id="45" name="object 9"/>
            <p:cNvSpPr txBox="1"/>
            <p:nvPr/>
          </p:nvSpPr>
          <p:spPr>
            <a:xfrm>
              <a:off x="168973" y="1441147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/>
                <a:t>①</a:t>
              </a:r>
              <a:endParaRPr lang="en-US" altLang="ko-KR" sz="1100" b="1" dirty="0"/>
            </a:p>
          </p:txBody>
        </p:sp>
        <p:sp>
          <p:nvSpPr>
            <p:cNvPr id="46" name="object 9"/>
            <p:cNvSpPr txBox="1"/>
            <p:nvPr/>
          </p:nvSpPr>
          <p:spPr>
            <a:xfrm>
              <a:off x="168973" y="1591317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/>
                <a:t>②</a:t>
              </a:r>
              <a:endParaRPr lang="en-US" altLang="ko-KR" sz="1100" b="1" dirty="0"/>
            </a:p>
          </p:txBody>
        </p:sp>
        <p:sp>
          <p:nvSpPr>
            <p:cNvPr id="47" name="object 9"/>
            <p:cNvSpPr txBox="1"/>
            <p:nvPr/>
          </p:nvSpPr>
          <p:spPr>
            <a:xfrm>
              <a:off x="168973" y="1741486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/>
                <a:t>③</a:t>
              </a:r>
              <a:endParaRPr lang="en-US" altLang="ko-KR" sz="1100" b="1" dirty="0"/>
            </a:p>
          </p:txBody>
        </p:sp>
        <p:sp>
          <p:nvSpPr>
            <p:cNvPr id="48" name="object 9"/>
            <p:cNvSpPr txBox="1"/>
            <p:nvPr/>
          </p:nvSpPr>
          <p:spPr>
            <a:xfrm>
              <a:off x="168973" y="1891655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>
                  <a:solidFill>
                    <a:srgbClr val="C00000"/>
                  </a:solidFill>
                </a:rPr>
                <a:t>⑥</a:t>
              </a:r>
              <a:endParaRPr lang="en-US" altLang="ko-KR" sz="1100" b="1" dirty="0">
                <a:solidFill>
                  <a:srgbClr val="C00000"/>
                </a:solidFill>
              </a:endParaRPr>
            </a:p>
          </p:txBody>
        </p:sp>
        <p:sp>
          <p:nvSpPr>
            <p:cNvPr id="49" name="object 9"/>
            <p:cNvSpPr txBox="1"/>
            <p:nvPr/>
          </p:nvSpPr>
          <p:spPr>
            <a:xfrm>
              <a:off x="369941" y="2344582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/>
                <a:t>④</a:t>
              </a:r>
              <a:endParaRPr lang="en-US" altLang="ko-KR" sz="1100" b="1" dirty="0"/>
            </a:p>
          </p:txBody>
        </p:sp>
        <p:sp>
          <p:nvSpPr>
            <p:cNvPr id="50" name="object 9"/>
            <p:cNvSpPr txBox="1"/>
            <p:nvPr/>
          </p:nvSpPr>
          <p:spPr>
            <a:xfrm>
              <a:off x="1316167" y="2344582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/>
                <a:t>⑤</a:t>
              </a:r>
              <a:endParaRPr lang="en-US" altLang="ko-KR" sz="1100" b="1" dirty="0"/>
            </a:p>
          </p:txBody>
        </p:sp>
        <p:sp>
          <p:nvSpPr>
            <p:cNvPr id="51" name="object 9"/>
            <p:cNvSpPr txBox="1"/>
            <p:nvPr/>
          </p:nvSpPr>
          <p:spPr>
            <a:xfrm>
              <a:off x="2373226" y="1512074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/>
                <a:t>①</a:t>
              </a:r>
              <a:endParaRPr lang="en-US" altLang="ko-KR" sz="1100" b="1" dirty="0"/>
            </a:p>
          </p:txBody>
        </p:sp>
        <p:sp>
          <p:nvSpPr>
            <p:cNvPr id="52" name="object 9"/>
            <p:cNvSpPr txBox="1"/>
            <p:nvPr/>
          </p:nvSpPr>
          <p:spPr>
            <a:xfrm>
              <a:off x="2373226" y="1670492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/>
                <a:t>②</a:t>
              </a:r>
              <a:endParaRPr lang="en-US" altLang="ko-KR" sz="1100" b="1" dirty="0"/>
            </a:p>
          </p:txBody>
        </p:sp>
        <p:sp>
          <p:nvSpPr>
            <p:cNvPr id="53" name="object 9"/>
            <p:cNvSpPr txBox="1"/>
            <p:nvPr/>
          </p:nvSpPr>
          <p:spPr>
            <a:xfrm>
              <a:off x="2373226" y="1828910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/>
                <a:t>③</a:t>
              </a:r>
              <a:endParaRPr lang="en-US" altLang="ko-KR" sz="1100" b="1" dirty="0"/>
            </a:p>
          </p:txBody>
        </p:sp>
        <p:sp>
          <p:nvSpPr>
            <p:cNvPr id="54" name="object 9"/>
            <p:cNvSpPr txBox="1"/>
            <p:nvPr/>
          </p:nvSpPr>
          <p:spPr>
            <a:xfrm>
              <a:off x="2373226" y="1987328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/>
                <a:t>④</a:t>
              </a:r>
              <a:endParaRPr lang="en-US" altLang="ko-KR" sz="1100" b="1" dirty="0"/>
            </a:p>
          </p:txBody>
        </p:sp>
        <p:sp>
          <p:nvSpPr>
            <p:cNvPr id="55" name="object 9"/>
            <p:cNvSpPr txBox="1"/>
            <p:nvPr/>
          </p:nvSpPr>
          <p:spPr>
            <a:xfrm>
              <a:off x="2373226" y="2145746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/>
                <a:t>⑤</a:t>
              </a:r>
              <a:endParaRPr lang="en-US" altLang="ko-KR" sz="1100" b="1" dirty="0"/>
            </a:p>
          </p:txBody>
        </p:sp>
        <p:sp>
          <p:nvSpPr>
            <p:cNvPr id="56" name="object 9"/>
            <p:cNvSpPr txBox="1"/>
            <p:nvPr/>
          </p:nvSpPr>
          <p:spPr>
            <a:xfrm>
              <a:off x="2373226" y="2304162"/>
              <a:ext cx="236129" cy="2315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9116" marR="3646" algn="just">
                <a:lnSpc>
                  <a:spcPct val="149100"/>
                </a:lnSpc>
                <a:defRPr sz="1000">
                  <a:latin typeface="나눔바른고딕" pitchFamily="50" charset="-127"/>
                  <a:ea typeface="나눔바른고딕" pitchFamily="50" charset="-127"/>
                  <a:cs typeface="Malgun Gothic"/>
                </a:defRPr>
              </a:lvl1pPr>
            </a:lstStyle>
            <a:p>
              <a:r>
                <a:rPr lang="ko-KR" altLang="en-US" sz="1100" b="1" dirty="0">
                  <a:solidFill>
                    <a:srgbClr val="C00000"/>
                  </a:solidFill>
                </a:rPr>
                <a:t>⑥</a:t>
              </a:r>
              <a:endParaRPr lang="en-US" altLang="ko-KR" sz="1100" b="1" dirty="0">
                <a:solidFill>
                  <a:srgbClr val="C00000"/>
                </a:solidFill>
              </a:endParaRPr>
            </a:p>
          </p:txBody>
        </p:sp>
        <p:sp>
          <p:nvSpPr>
            <p:cNvPr id="57" name="설명선 2 56"/>
            <p:cNvSpPr/>
            <p:nvPr/>
          </p:nvSpPr>
          <p:spPr>
            <a:xfrm>
              <a:off x="3819838" y="2829597"/>
              <a:ext cx="872199" cy="202703"/>
            </a:xfrm>
            <a:prstGeom prst="borderCallout2">
              <a:avLst>
                <a:gd name="adj1" fmla="val -47558"/>
                <a:gd name="adj2" fmla="val 50217"/>
                <a:gd name="adj3" fmla="val -80162"/>
                <a:gd name="adj4" fmla="val 84023"/>
                <a:gd name="adj5" fmla="val -232388"/>
                <a:gd name="adj6" fmla="val 94814"/>
              </a:avLst>
            </a:prstGeom>
            <a:solidFill>
              <a:srgbClr val="007852"/>
            </a:solidFill>
            <a:ln w="6350">
              <a:solidFill>
                <a:schemeClr val="tx1"/>
              </a:solidFill>
            </a:ln>
          </p:spPr>
          <p:txBody>
            <a:bodyPr wrap="square" lIns="0" tIns="0" rIns="0" bIns="0" rtlCol="0" anchor="ctr" anchorCtr="0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서브타입속성</a:t>
              </a:r>
            </a:p>
          </p:txBody>
        </p:sp>
        <p:sp>
          <p:nvSpPr>
            <p:cNvPr id="58" name="양쪽 대괄호 57"/>
            <p:cNvSpPr/>
            <p:nvPr/>
          </p:nvSpPr>
          <p:spPr>
            <a:xfrm>
              <a:off x="2555585" y="2060848"/>
              <a:ext cx="2127443" cy="318444"/>
            </a:xfrm>
            <a:prstGeom prst="bracketPair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제목 1">
            <a:extLst>
              <a:ext uri="{FF2B5EF4-FFF2-40B4-BE49-F238E27FC236}">
                <a16:creationId xmlns:a16="http://schemas.microsoft.com/office/drawing/2014/main" id="{982E9C6D-58AF-4F91-AC9B-958EDE93B583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86094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11"/>
          </p:nvPr>
        </p:nvSpPr>
        <p:spPr>
          <a:xfrm>
            <a:off x="4678473" y="1196752"/>
            <a:ext cx="1225769" cy="12314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DB </a:t>
            </a:r>
            <a:r>
              <a:rPr lang="ko-KR" altLang="en-US" dirty="0"/>
              <a:t>리버스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리버스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자동 관계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배치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>
          <a:xfrm>
            <a:off x="251520" y="1217946"/>
            <a:ext cx="4104456" cy="404494"/>
          </a:xfrm>
        </p:spPr>
        <p:txBody>
          <a:bodyPr/>
          <a:lstStyle/>
          <a:p>
            <a:r>
              <a:rPr lang="ko-KR" altLang="en-US" sz="2000" dirty="0" err="1">
                <a:solidFill>
                  <a:srgbClr val="007976"/>
                </a:solidFill>
              </a:rPr>
              <a:t>리버스</a:t>
            </a:r>
            <a:r>
              <a:rPr lang="ko-KR" altLang="en-US" sz="2000" dirty="0">
                <a:solidFill>
                  <a:srgbClr val="007976"/>
                </a:solidFill>
              </a:rPr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2122396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리버스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(1/2)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784" y="1412776"/>
            <a:ext cx="3124200" cy="10382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11002" y="1650960"/>
            <a:ext cx="424830" cy="63805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13784" y="161707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52638" y="1422302"/>
            <a:ext cx="540000" cy="180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0" y="2563606"/>
            <a:ext cx="4769296" cy="374571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483768" y="285718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83768" y="315075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6318492" y="1596368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리버스 탭의 리버스 그룹에서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리버스를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4168" y="20865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6" name="Text Box 82"/>
          <p:cNvSpPr txBox="1">
            <a:spLocks noChangeArrowheads="1"/>
          </p:cNvSpPr>
          <p:nvPr/>
        </p:nvSpPr>
        <p:spPr bwMode="auto">
          <a:xfrm>
            <a:off x="6318492" y="2059899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데이터베이스 종류를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84168" y="244757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8" name="Text Box 82"/>
          <p:cNvSpPr txBox="1">
            <a:spLocks noChangeArrowheads="1"/>
          </p:cNvSpPr>
          <p:nvPr/>
        </p:nvSpPr>
        <p:spPr bwMode="auto">
          <a:xfrm>
            <a:off x="6318492" y="2420888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선택한 데이터베이스에 따른 접속 정보를 입력합니다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84168" y="330859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0" name="Text Box 82"/>
          <p:cNvSpPr txBox="1">
            <a:spLocks noChangeArrowheads="1"/>
          </p:cNvSpPr>
          <p:nvPr/>
        </p:nvSpPr>
        <p:spPr bwMode="auto">
          <a:xfrm>
            <a:off x="6318492" y="3212976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테스트 버튼을 클릭하여 성공으로 표시되면 접속 버튼을 클릭하여 접속을 완료합니다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73568" y="5805264"/>
            <a:ext cx="486064" cy="234016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구부러진 연결선 23"/>
          <p:cNvCxnSpPr>
            <a:stCxn id="26" idx="2"/>
          </p:cNvCxnSpPr>
          <p:nvPr/>
        </p:nvCxnSpPr>
        <p:spPr>
          <a:xfrm rot="5400000" flipH="1">
            <a:off x="2447125" y="4734779"/>
            <a:ext cx="241958" cy="2616944"/>
          </a:xfrm>
          <a:prstGeom prst="curvedConnector4">
            <a:avLst>
              <a:gd name="adj1" fmla="val -94479"/>
              <a:gd name="adj2" fmla="val 77361"/>
            </a:avLst>
          </a:prstGeom>
          <a:noFill/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/>
        </p:nvSpPr>
        <p:spPr>
          <a:xfrm>
            <a:off x="3606576" y="6020230"/>
            <a:ext cx="540000" cy="14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139952" y="594928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0" name="Text Box 82"/>
          <p:cNvSpPr txBox="1">
            <a:spLocks noChangeArrowheads="1"/>
          </p:cNvSpPr>
          <p:nvPr/>
        </p:nvSpPr>
        <p:spPr bwMode="auto">
          <a:xfrm>
            <a:off x="6274708" y="2780928"/>
            <a:ext cx="2567730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선택한 데이터베이스 종류에 따라 접속 정보 항목이 달라집니다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" name="Picture 80" descr="패턴-07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2919935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90098848-4339-4723-B6FF-4D82AA755D98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err="1">
                <a:latin typeface="+mj-ea"/>
              </a:rPr>
              <a:t>리버스</a:t>
            </a:r>
            <a:r>
              <a:rPr lang="ko-KR" altLang="en-US" sz="2000" b="1" dirty="0">
                <a:latin typeface="+mj-ea"/>
              </a:rPr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1962751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DF9B96-F93E-45D0-B3E1-60B2237F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65" y="1533543"/>
            <a:ext cx="4342433" cy="3790913"/>
          </a:xfrm>
          <a:prstGeom prst="rect">
            <a:avLst/>
          </a:prstGeom>
        </p:spPr>
      </p:pic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리버스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(2/2)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6318492" y="166690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객체 수집 범위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테이블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인덱스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를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4168" y="20865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6" name="Text Box 82"/>
          <p:cNvSpPr txBox="1">
            <a:spLocks noChangeArrowheads="1"/>
          </p:cNvSpPr>
          <p:nvPr/>
        </p:nvSpPr>
        <p:spPr bwMode="auto">
          <a:xfrm>
            <a:off x="6318492" y="1990970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객체 수집 옵션 및 그리기 등의 리버스 옵션을 설정합니다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53433" y="199030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91149" y="2137997"/>
            <a:ext cx="2582763" cy="194083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04870" y="2051572"/>
            <a:ext cx="150513" cy="172849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9" name="Text Box 82"/>
          <p:cNvSpPr txBox="1">
            <a:spLocks noChangeArrowheads="1"/>
          </p:cNvSpPr>
          <p:nvPr/>
        </p:nvSpPr>
        <p:spPr bwMode="auto">
          <a:xfrm>
            <a:off x="6274708" y="2434952"/>
            <a:ext cx="2567730" cy="77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리버스 후 전체 엔터티 표시 여부를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[False]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로 할 경우 엔터티를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Diagram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에 표시하지 않고 메모리에만 저장한 후 모델관리의 논리객체에서 엔터티를 선택하여 모델을 작성할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대용량 일 때 사용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Picture 80" descr="패턴-0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2542579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4347334" y="486916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7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84168" y="338060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7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3" name="Text Box 82"/>
          <p:cNvSpPr txBox="1">
            <a:spLocks noChangeArrowheads="1"/>
          </p:cNvSpPr>
          <p:nvPr/>
        </p:nvSpPr>
        <p:spPr bwMode="auto">
          <a:xfrm>
            <a:off x="6318492" y="3353913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다음 버튼을 클릭하여 리버스를 진행합니다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50A9DE-37C5-46A9-8528-B3425A9F0E27}"/>
              </a:ext>
            </a:extLst>
          </p:cNvPr>
          <p:cNvGrpSpPr/>
          <p:nvPr/>
        </p:nvGrpSpPr>
        <p:grpSpPr>
          <a:xfrm>
            <a:off x="6143174" y="4238634"/>
            <a:ext cx="2554939" cy="1585207"/>
            <a:chOff x="245508" y="3862812"/>
            <a:chExt cx="3966451" cy="2466352"/>
          </a:xfrm>
        </p:grpSpPr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08" y="3862812"/>
              <a:ext cx="3804081" cy="23420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24" y="4213617"/>
              <a:ext cx="3436135" cy="21155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256173" y="3962783"/>
              <a:ext cx="510126" cy="11704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207412" y="4295237"/>
              <a:ext cx="510126" cy="11704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6084168" y="381785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8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0" name="Text Box 82"/>
          <p:cNvSpPr txBox="1">
            <a:spLocks noChangeArrowheads="1"/>
          </p:cNvSpPr>
          <p:nvPr/>
        </p:nvSpPr>
        <p:spPr bwMode="auto">
          <a:xfrm>
            <a:off x="6318492" y="3722240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리버스 옵션 설정 정보에 의해 논리와 물리 모델이 생성됩니다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Text Box 82"/>
          <p:cNvSpPr txBox="1">
            <a:spLocks noChangeArrowheads="1"/>
          </p:cNvSpPr>
          <p:nvPr/>
        </p:nvSpPr>
        <p:spPr bwMode="auto">
          <a:xfrm>
            <a:off x="6369439" y="6008071"/>
            <a:ext cx="2567730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리버스 후 관계 찾기 기능과 자동 배치 기능을 이용하여 모델을 적절하게 배치할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3" name="Picture 80" descr="패턴-0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76913" y="6147078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8C4590B-E8DC-4E2B-8070-252177D9C3E9}"/>
              </a:ext>
            </a:extLst>
          </p:cNvPr>
          <p:cNvSpPr/>
          <p:nvPr/>
        </p:nvSpPr>
        <p:spPr>
          <a:xfrm>
            <a:off x="2707928" y="5074327"/>
            <a:ext cx="507760" cy="180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45E2E9-8B78-40EE-9A7C-9CE9EA831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195" y="4179889"/>
            <a:ext cx="1974643" cy="2148876"/>
          </a:xfrm>
          <a:prstGeom prst="rect">
            <a:avLst/>
          </a:prstGeom>
        </p:spPr>
      </p:pic>
      <p:sp>
        <p:nvSpPr>
          <p:cNvPr id="45" name="Freeform 308">
            <a:extLst>
              <a:ext uri="{FF2B5EF4-FFF2-40B4-BE49-F238E27FC236}">
                <a16:creationId xmlns:a16="http://schemas.microsoft.com/office/drawing/2014/main" id="{0C7113BE-37CA-402D-9936-8E8CC1E3D081}"/>
              </a:ext>
            </a:extLst>
          </p:cNvPr>
          <p:cNvSpPr>
            <a:spLocks/>
          </p:cNvSpPr>
          <p:nvPr/>
        </p:nvSpPr>
        <p:spPr bwMode="auto">
          <a:xfrm rot="8703522" flipH="1">
            <a:off x="2467392" y="5288818"/>
            <a:ext cx="480517" cy="334145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A15E6859-2374-483A-BADD-5E05DB452EE7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err="1">
                <a:latin typeface="+mj-ea"/>
              </a:rPr>
              <a:t>리버스</a:t>
            </a:r>
            <a:r>
              <a:rPr lang="ko-KR" altLang="en-US" sz="2000" b="1" dirty="0">
                <a:latin typeface="+mj-ea"/>
              </a:rPr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4154271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544314"/>
            <a:ext cx="4860520" cy="3849050"/>
          </a:xfrm>
          <a:prstGeom prst="rect">
            <a:avLst/>
          </a:prstGeom>
        </p:spPr>
      </p:pic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리버스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(1/5)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784" y="1412776"/>
            <a:ext cx="3124200" cy="10382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26415" y="1650960"/>
            <a:ext cx="424830" cy="63805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629197" y="161707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52638" y="1422302"/>
            <a:ext cx="540000" cy="180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20072" y="285080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2" name="Text Box 82"/>
          <p:cNvSpPr txBox="1">
            <a:spLocks noChangeArrowheads="1"/>
          </p:cNvSpPr>
          <p:nvPr/>
        </p:nvSpPr>
        <p:spPr bwMode="auto">
          <a:xfrm>
            <a:off x="6318492" y="1597971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리버스 탭의 리버스 그룹에서 파일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리버스를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84168" y="215646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Text Box 82"/>
          <p:cNvSpPr txBox="1">
            <a:spLocks noChangeArrowheads="1"/>
          </p:cNvSpPr>
          <p:nvPr/>
        </p:nvSpPr>
        <p:spPr bwMode="auto">
          <a:xfrm>
            <a:off x="6318492" y="2060848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테이블의 파일 찾기 버튼을 클릭하여 테이블 정보 템플릿을 불러옵니다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4168" y="33049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6" name="Text Box 82"/>
          <p:cNvSpPr txBox="1">
            <a:spLocks noChangeArrowheads="1"/>
          </p:cNvSpPr>
          <p:nvPr/>
        </p:nvSpPr>
        <p:spPr bwMode="auto">
          <a:xfrm>
            <a:off x="6318492" y="3138838"/>
            <a:ext cx="2554938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리스트에 보이는 테이블 정보에서 데이터 헤더에 시작하는 행을 마우스로 선택 후 바로가기 메뉴의 데이터 헤더를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 Box 82"/>
          <p:cNvSpPr txBox="1">
            <a:spLocks noChangeArrowheads="1"/>
          </p:cNvSpPr>
          <p:nvPr/>
        </p:nvSpPr>
        <p:spPr bwMode="auto">
          <a:xfrm>
            <a:off x="6274708" y="2429870"/>
            <a:ext cx="2567730" cy="63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템플릿 항목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데이터베이스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DB USER,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테이블명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한글테이블명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테이블설명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처리형태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월간발생량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보존기한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보조명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동의어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20" name="Picture 80" descr="패턴-07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2466965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구부러진 연결선 21"/>
          <p:cNvCxnSpPr>
            <a:stCxn id="9" idx="1"/>
            <a:endCxn id="23" idx="0"/>
          </p:cNvCxnSpPr>
          <p:nvPr/>
        </p:nvCxnSpPr>
        <p:spPr>
          <a:xfrm rot="10800000" flipV="1">
            <a:off x="3095584" y="2940806"/>
            <a:ext cx="2124488" cy="1136266"/>
          </a:xfrm>
          <a:prstGeom prst="curvedConnector2">
            <a:avLst/>
          </a:prstGeom>
          <a:noFill/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827584" y="4077072"/>
            <a:ext cx="4536000" cy="828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464" y="3752654"/>
            <a:ext cx="2763819" cy="672095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654289" y="4001404"/>
            <a:ext cx="1590119" cy="290780"/>
            <a:chOff x="709037" y="1644672"/>
            <a:chExt cx="694611" cy="215075"/>
          </a:xfrm>
        </p:grpSpPr>
        <p:sp>
          <p:nvSpPr>
            <p:cNvPr id="30" name="직각 삼각형 29"/>
            <p:cNvSpPr/>
            <p:nvPr/>
          </p:nvSpPr>
          <p:spPr>
            <a:xfrm rot="8173233">
              <a:off x="709037" y="1761331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데이터헤더를 의미하는 색</a:t>
              </a: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1123784" y="398707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EB8B110-1922-4D89-A9B1-67F873F272D0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err="1">
                <a:latin typeface="+mj-ea"/>
              </a:rPr>
              <a:t>리버스</a:t>
            </a:r>
            <a:r>
              <a:rPr lang="ko-KR" altLang="en-US" sz="2000" b="1" dirty="0">
                <a:latin typeface="+mj-ea"/>
              </a:rPr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4133967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리버스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(2/5)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84168" y="180150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2" name="Text Box 82"/>
          <p:cNvSpPr txBox="1">
            <a:spLocks noChangeArrowheads="1"/>
          </p:cNvSpPr>
          <p:nvPr/>
        </p:nvSpPr>
        <p:spPr bwMode="auto">
          <a:xfrm>
            <a:off x="6318492" y="1633754"/>
            <a:ext cx="2554938" cy="49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리스트에 보이는 테이블 정보에서 데이터 시작에 시작하는 행을 마우스로 선택 후 바로가기 메뉴의 데이터 시작을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" y="1368000"/>
            <a:ext cx="5496338" cy="435255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67544" y="336826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9" y="2331946"/>
            <a:ext cx="2795274" cy="93615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980952" y="2800022"/>
            <a:ext cx="1590119" cy="290780"/>
            <a:chOff x="709037" y="1644672"/>
            <a:chExt cx="694611" cy="215075"/>
          </a:xfrm>
        </p:grpSpPr>
        <p:sp>
          <p:nvSpPr>
            <p:cNvPr id="26" name="직각 삼각형 25"/>
            <p:cNvSpPr/>
            <p:nvPr/>
          </p:nvSpPr>
          <p:spPr>
            <a:xfrm rot="8173233">
              <a:off x="709037" y="1761331"/>
              <a:ext cx="190746" cy="98416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시작을 의미하는 색</a:t>
              </a: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612D9598-3F3E-42C7-A651-F118167A1C87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err="1">
                <a:latin typeface="+mj-ea"/>
              </a:rPr>
              <a:t>리버스</a:t>
            </a:r>
            <a:r>
              <a:rPr lang="ko-KR" altLang="en-US" sz="2000" b="1" dirty="0">
                <a:latin typeface="+mj-ea"/>
              </a:rPr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1821942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리버스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(3/5)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" y="1368000"/>
            <a:ext cx="5466249" cy="43128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812" y="4221089"/>
            <a:ext cx="3564000" cy="113399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81596" y="3108350"/>
            <a:ext cx="1116000" cy="125675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2162" y="306609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7058" y="4485961"/>
            <a:ext cx="683952" cy="828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91880" y="436510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84168" y="180150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2" name="Text Box 82"/>
          <p:cNvSpPr txBox="1">
            <a:spLocks noChangeArrowheads="1"/>
          </p:cNvSpPr>
          <p:nvPr/>
        </p:nvSpPr>
        <p:spPr bwMode="auto">
          <a:xfrm>
            <a:off x="6318492" y="1636706"/>
            <a:ext cx="2554938" cy="64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입력 항목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Combo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에 설정한 데이터 헤더의 값이 펼쳐지고 각각의 항목에 매핑 하거나 데이터 헤더를 마우스로 클릭하여 바로 가기 메뉴의 항목을 선택하여 매핑을 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0502" y="448596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84168" y="244449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3" name="Text Box 82"/>
          <p:cNvSpPr txBox="1">
            <a:spLocks noChangeArrowheads="1"/>
          </p:cNvSpPr>
          <p:nvPr/>
        </p:nvSpPr>
        <p:spPr bwMode="auto">
          <a:xfrm>
            <a:off x="6318492" y="2348880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UDP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정보를 반영하려면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UDP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설정에서 사용여부를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True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로 선택 후 설정합니다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B3A279F-EB5A-4898-B8C2-FCC78790D43F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err="1">
                <a:latin typeface="+mj-ea"/>
              </a:rPr>
              <a:t>리버스</a:t>
            </a:r>
            <a:r>
              <a:rPr lang="ko-KR" altLang="en-US" sz="2000" b="1" dirty="0">
                <a:latin typeface="+mj-ea"/>
              </a:rPr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74068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" y="1368000"/>
            <a:ext cx="5548406" cy="4392488"/>
          </a:xfrm>
          <a:prstGeom prst="rect">
            <a:avLst/>
          </a:prstGeom>
        </p:spPr>
      </p:pic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리버스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(4/5)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84168" y="180150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7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2" name="Text Box 82"/>
          <p:cNvSpPr txBox="1">
            <a:spLocks noChangeArrowheads="1"/>
          </p:cNvSpPr>
          <p:nvPr/>
        </p:nvSpPr>
        <p:spPr bwMode="auto">
          <a:xfrm>
            <a:off x="6318492" y="1708841"/>
            <a:ext cx="2554938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컬럼에 대해서도 테이블과 동일하게 작업합니다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컬럼 템플릿 불러오기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헤더 설정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시작 설정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입력항목 매핑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5386" y="2389500"/>
            <a:ext cx="5493007" cy="216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89747" y="192635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7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274708" y="2215976"/>
            <a:ext cx="2567730" cy="63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템플릿 항목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데이터베이스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DB USER,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테이블명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컬럼명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한글컬럼명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타입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길이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소수점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NOT NULL, PRIMARY KEY,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본질식별자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DEFAULT,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컬럼설명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보조명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24" name="Picture 80" descr="패턴-0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2253071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직사각형 24"/>
          <p:cNvSpPr/>
          <p:nvPr/>
        </p:nvSpPr>
        <p:spPr>
          <a:xfrm>
            <a:off x="189747" y="231750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8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084168" y="317126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8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7" name="Text Box 82"/>
          <p:cNvSpPr txBox="1">
            <a:spLocks noChangeArrowheads="1"/>
          </p:cNvSpPr>
          <p:nvPr/>
        </p:nvSpPr>
        <p:spPr bwMode="auto">
          <a:xfrm>
            <a:off x="6318492" y="3005112"/>
            <a:ext cx="2554938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테이블 및 컬럼에 대한 설정 정보를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DBMS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타입 선택 후 설정 저장 버튼을 클릭하여 파일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(.dareverse)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로 저장합니다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44008" y="543041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9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084168" y="367076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9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0" name="Text Box 82"/>
          <p:cNvSpPr txBox="1">
            <a:spLocks noChangeArrowheads="1"/>
          </p:cNvSpPr>
          <p:nvPr/>
        </p:nvSpPr>
        <p:spPr bwMode="auto">
          <a:xfrm>
            <a:off x="6318492" y="3644075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확인 버튼을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74BA8D5-49A6-48DF-9985-3B784C50F36C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err="1">
                <a:latin typeface="+mj-ea"/>
              </a:rPr>
              <a:t>리버스</a:t>
            </a:r>
            <a:r>
              <a:rPr lang="ko-KR" altLang="en-US" sz="2000" b="1" dirty="0">
                <a:latin typeface="+mj-ea"/>
              </a:rPr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380694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관계 생성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99899"/>
            <a:ext cx="3124200" cy="10382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25682" y="1717231"/>
            <a:ext cx="424830" cy="63805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28464" y="168334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6398" y="1509425"/>
            <a:ext cx="540000" cy="180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995" y="2276872"/>
            <a:ext cx="2350365" cy="9980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01" y="3356992"/>
            <a:ext cx="5086669" cy="297828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286398" y="297741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39644" y="386666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84305" y="3638608"/>
            <a:ext cx="366477" cy="318054"/>
            <a:chOff x="7853926" y="3191001"/>
            <a:chExt cx="366477" cy="318054"/>
          </a:xfrm>
        </p:grpSpPr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64" y="3191001"/>
              <a:ext cx="342048" cy="318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 Box 66"/>
            <p:cNvSpPr txBox="1">
              <a:spLocks noChangeArrowheads="1"/>
            </p:cNvSpPr>
            <p:nvPr/>
          </p:nvSpPr>
          <p:spPr bwMode="auto">
            <a:xfrm>
              <a:off x="7853926" y="3276031"/>
              <a:ext cx="36647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 contourW="12700">
                <a:bevelT w="1270" h="38100"/>
                <a:contourClr>
                  <a:srgbClr val="C00000"/>
                </a:contourClr>
              </a:sp3d>
            </a:bodyPr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예</a:t>
              </a: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8" name="Text Box 82"/>
          <p:cNvSpPr txBox="1">
            <a:spLocks noChangeArrowheads="1"/>
          </p:cNvSpPr>
          <p:nvPr/>
        </p:nvSpPr>
        <p:spPr bwMode="auto">
          <a:xfrm>
            <a:off x="6318492" y="1597971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리버스 탭의 리버스 그룹에서 관계 생성 아이콘을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84168" y="213007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0" name="Text Box 82"/>
          <p:cNvSpPr txBox="1">
            <a:spLocks noChangeArrowheads="1"/>
          </p:cNvSpPr>
          <p:nvPr/>
        </p:nvSpPr>
        <p:spPr bwMode="auto">
          <a:xfrm>
            <a:off x="6318492" y="2034453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가상 관계선을 생성한다는 확인 창에서 예 버튼을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90939" y="258784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2" name="Text Box 82"/>
          <p:cNvSpPr txBox="1">
            <a:spLocks noChangeArrowheads="1"/>
          </p:cNvSpPr>
          <p:nvPr/>
        </p:nvSpPr>
        <p:spPr bwMode="auto">
          <a:xfrm>
            <a:off x="6325263" y="2567033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가상의 유형으로 관계선이 생성됩니다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274708" y="2933104"/>
            <a:ext cx="2567730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가상 관계선이란 실제로 존재하는 것이 아닌 논리적인 관계가 존재함을 나타내는 것으로 물리모델에는 생성되지 않습니다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" name="Picture 80" descr="패턴-07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3044633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6274708" y="3573016"/>
            <a:ext cx="2567730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사용자는 생성된 가상 관계선을 실제 존재하는 관계인지는 확인 후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Normal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로 변경하면 실제 물리모델에도 존재하는 관계선이 생성됩니다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6" name="Picture 80" descr="패턴-07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3684545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12B731DC-ACA2-4789-B140-23C1F4BB83C3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err="1">
                <a:latin typeface="+mj-ea"/>
              </a:rPr>
              <a:t>리버스</a:t>
            </a:r>
            <a:r>
              <a:rPr lang="ko-KR" altLang="en-US" sz="2000" b="1" dirty="0">
                <a:latin typeface="+mj-ea"/>
              </a:rPr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2937006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9" y="2903748"/>
            <a:ext cx="1866858" cy="11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배치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Text Box 82"/>
          <p:cNvSpPr txBox="1">
            <a:spLocks noChangeArrowheads="1"/>
          </p:cNvSpPr>
          <p:nvPr/>
        </p:nvSpPr>
        <p:spPr bwMode="auto">
          <a:xfrm>
            <a:off x="6318492" y="1635484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서식 탭의 자동배치 그룹에서 원하는 배치를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80516"/>
              </p:ext>
            </p:extLst>
          </p:nvPr>
        </p:nvGraphicFramePr>
        <p:xfrm>
          <a:off x="6091039" y="2204864"/>
          <a:ext cx="2782391" cy="1826316"/>
        </p:xfrm>
        <a:graphic>
          <a:graphicData uri="http://schemas.openxmlformats.org/drawingml/2006/table">
            <a:tbl>
              <a:tblPr/>
              <a:tblGrid>
                <a:gridCol w="97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HTREE 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배치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H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모양의 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TREE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구조로 배치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Layered TREE</a:t>
                      </a:r>
                      <a:r>
                        <a:rPr lang="en-US" sz="900" baseline="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baseline="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배치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Layered</a:t>
                      </a:r>
                      <a:r>
                        <a:rPr 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모양의 </a:t>
                      </a:r>
                      <a:r>
                        <a:rPr 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TREE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구조로 배치</a:t>
                      </a:r>
                      <a:endParaRPr lang="en-US" altLang="ko-KR" sz="9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(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위치 고정 기능을 사용할 수 없음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관계선 배치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모든 관계선을 보기 좋게 재배치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marR="0" indent="0" algn="l" defTabSz="957821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위치 고정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배치하기 전에 선택한 엔터티의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위치를 고정 시킨 후 배치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고정 해제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엔터티의 위치가 고정된 경우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위치를 해제시킨 후 배치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23528" y="2708920"/>
            <a:ext cx="366477" cy="318054"/>
            <a:chOff x="7853926" y="3191001"/>
            <a:chExt cx="366477" cy="318054"/>
          </a:xfrm>
        </p:grpSpPr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64" y="3191001"/>
              <a:ext cx="342048" cy="318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 Box 66"/>
            <p:cNvSpPr txBox="1">
              <a:spLocks noChangeArrowheads="1"/>
            </p:cNvSpPr>
            <p:nvPr/>
          </p:nvSpPr>
          <p:spPr bwMode="auto">
            <a:xfrm>
              <a:off x="7853926" y="3276031"/>
              <a:ext cx="36647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 contourW="12700">
                <a:bevelT w="1270" h="38100"/>
                <a:contourClr>
                  <a:srgbClr val="C00000"/>
                </a:contourClr>
              </a:sp3d>
            </a:bodyPr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예</a:t>
              </a:r>
            </a:p>
          </p:txBody>
        </p:sp>
      </p:grp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75" y="2855714"/>
            <a:ext cx="1866858" cy="11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아래쪽 화살표 15"/>
          <p:cNvSpPr/>
          <p:nvPr/>
        </p:nvSpPr>
        <p:spPr bwMode="auto">
          <a:xfrm rot="16200000" flipH="1">
            <a:off x="2663804" y="3281748"/>
            <a:ext cx="252000" cy="432000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857" y="4557958"/>
            <a:ext cx="1931502" cy="175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2412" y="5007893"/>
            <a:ext cx="3106836" cy="103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아래쪽 화살표 18"/>
          <p:cNvSpPr/>
          <p:nvPr/>
        </p:nvSpPr>
        <p:spPr bwMode="auto">
          <a:xfrm rot="16200000" flipH="1">
            <a:off x="2306259" y="5366178"/>
            <a:ext cx="252000" cy="319042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4986" y="2722014"/>
            <a:ext cx="743380" cy="32400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ko-KR" altLang="en-US" sz="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관계선 배치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23528" y="4330074"/>
            <a:ext cx="366477" cy="318054"/>
            <a:chOff x="7853926" y="3191001"/>
            <a:chExt cx="366477" cy="318054"/>
          </a:xfrm>
        </p:grpSpPr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064" y="3191001"/>
              <a:ext cx="342048" cy="318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 Box 66"/>
            <p:cNvSpPr txBox="1">
              <a:spLocks noChangeArrowheads="1"/>
            </p:cNvSpPr>
            <p:nvPr/>
          </p:nvSpPr>
          <p:spPr bwMode="auto">
            <a:xfrm>
              <a:off x="7853926" y="3276031"/>
              <a:ext cx="36647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 contourW="12700">
                <a:bevelT w="1270" h="38100"/>
                <a:contourClr>
                  <a:srgbClr val="C00000"/>
                </a:contourClr>
              </a:sp3d>
            </a:bodyPr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예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674986" y="4343168"/>
            <a:ext cx="1001675" cy="324000"/>
          </a:xfrm>
          <a:prstGeom prst="rect">
            <a:avLst/>
          </a:prstGeom>
          <a:noFill/>
          <a:ln w="1905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en-US" altLang="ko-KR" sz="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Layered TREE </a:t>
            </a:r>
            <a:r>
              <a:rPr kumimoji="1" lang="ko-KR" altLang="en-US" sz="8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배치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818" y="1340768"/>
            <a:ext cx="3228975" cy="12573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57573" y="1644400"/>
            <a:ext cx="1482324" cy="68042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75656" y="163151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B69F2D99-6588-4827-A47E-8E39D88E4E3F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 err="1">
                <a:latin typeface="+mj-ea"/>
              </a:rPr>
              <a:t>리버스</a:t>
            </a:r>
            <a:r>
              <a:rPr lang="ko-KR" altLang="en-US" sz="2000" b="1" dirty="0">
                <a:latin typeface="+mj-ea"/>
              </a:rPr>
              <a:t> 모델링</a:t>
            </a:r>
          </a:p>
        </p:txBody>
      </p:sp>
    </p:spTree>
    <p:extLst>
      <p:ext uri="{BB962C8B-B14F-4D97-AF65-F5344CB8AC3E}">
        <p14:creationId xmlns:p14="http://schemas.microsoft.com/office/powerpoint/2010/main" val="86148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</a:t>
            </a:r>
            <a:r>
              <a:rPr lang="en-US" altLang="ko-KR" sz="1400" b="1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TargetDBMS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지원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37087" y="2222450"/>
            <a:ext cx="4497776" cy="8550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3662" lvl="1" latinLnBrk="1">
              <a:lnSpc>
                <a:spcPct val="130000"/>
              </a:lnSpc>
              <a:spcBef>
                <a:spcPct val="40000"/>
              </a:spcBef>
              <a:buClr>
                <a:srgbClr val="333333"/>
              </a:buClr>
            </a:pPr>
            <a:r>
              <a:rPr kumimoji="1"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물리 </a:t>
            </a:r>
            <a:r>
              <a:rPr kumimoji="1"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모델별로</a:t>
            </a:r>
            <a:r>
              <a:rPr kumimoji="1"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Target DBMS </a:t>
            </a:r>
            <a:r>
              <a:rPr kumimoji="1"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endParaRPr kumimoji="1"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93662" lvl="1" latinLnBrk="1">
              <a:lnSpc>
                <a:spcPct val="130000"/>
              </a:lnSpc>
              <a:spcBef>
                <a:spcPct val="40000"/>
              </a:spcBef>
              <a:buClr>
                <a:srgbClr val="333333"/>
              </a:buClr>
            </a:pPr>
            <a:r>
              <a:rPr kumimoji="1"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엔터티의</a:t>
            </a:r>
            <a:r>
              <a:rPr kumimoji="1"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전부 또는 일부를 </a:t>
            </a:r>
            <a:r>
              <a:rPr kumimoji="1" lang="en-US" altLang="ko-KR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TargetDBMS</a:t>
            </a:r>
            <a:r>
              <a:rPr kumimoji="1"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kumimoji="1"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Mapping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69477" y="1340768"/>
            <a:ext cx="2450106" cy="307777"/>
          </a:xfrm>
          <a:prstGeom prst="rect">
            <a:avLst/>
          </a:prstGeom>
          <a:solidFill>
            <a:srgbClr val="007852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복수개의 물리모델 관리</a:t>
            </a:r>
            <a:endParaRPr lang="en-US" altLang="ko-KR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69477" y="1781609"/>
            <a:ext cx="3836412" cy="307777"/>
          </a:xfrm>
          <a:prstGeom prst="rect">
            <a:avLst/>
          </a:prstGeom>
          <a:solidFill>
            <a:srgbClr val="007852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복수개의 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DBMS</a:t>
            </a:r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하나의 모델로 관리</a:t>
            </a:r>
            <a:endParaRPr lang="en-US" altLang="ko-KR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94" y="1327455"/>
            <a:ext cx="2526063" cy="498186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88641" y="3068858"/>
            <a:ext cx="5046495" cy="2664399"/>
            <a:chOff x="388641" y="3275692"/>
            <a:chExt cx="5046495" cy="2664399"/>
          </a:xfrm>
        </p:grpSpPr>
        <p:sp>
          <p:nvSpPr>
            <p:cNvPr id="15" name="모서리가 둥근 직사각형 14"/>
            <p:cNvSpPr/>
            <p:nvPr/>
          </p:nvSpPr>
          <p:spPr bwMode="auto">
            <a:xfrm>
              <a:off x="388641" y="4787861"/>
              <a:ext cx="5031107" cy="1152230"/>
            </a:xfrm>
            <a:prstGeom prst="roundRect">
              <a:avLst>
                <a:gd name="adj" fmla="val 8268"/>
              </a:avLst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92088" indent="-192088" algn="ctr" eaLnBrk="0" hangingPunct="0">
                <a:spcBef>
                  <a:spcPct val="0"/>
                </a:spcBef>
                <a:tabLst>
                  <a:tab pos="192088" algn="l"/>
                </a:tabLst>
              </a:pPr>
              <a:endPara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 bwMode="auto">
            <a:xfrm>
              <a:off x="404029" y="3284363"/>
              <a:ext cx="5031107" cy="1245958"/>
            </a:xfrm>
            <a:prstGeom prst="roundRect">
              <a:avLst>
                <a:gd name="adj" fmla="val 8268"/>
              </a:avLst>
            </a:prstGeom>
            <a:solidFill>
              <a:schemeClr val="accent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92088" indent="-192088" algn="ctr" eaLnBrk="0" hangingPunct="0">
                <a:spcBef>
                  <a:spcPct val="0"/>
                </a:spcBef>
                <a:tabLst>
                  <a:tab pos="192088" algn="l"/>
                </a:tabLst>
              </a:pPr>
              <a:endPara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 bwMode="auto">
            <a:xfrm rot="16200000">
              <a:off x="747309" y="5052382"/>
              <a:ext cx="562485" cy="9249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eaVert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92088" indent="-192088" algn="ctr" eaLnBrk="0" hangingPunct="0">
                <a:spcBef>
                  <a:spcPct val="0"/>
                </a:spcBef>
                <a:tabLst>
                  <a:tab pos="192088" algn="l"/>
                </a:tabLst>
              </a:pP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Oracle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 rot="16200000">
              <a:off x="1971663" y="4810072"/>
              <a:ext cx="562485" cy="1409519"/>
            </a:xfrm>
            <a:prstGeom prst="roundRect">
              <a:avLst>
                <a:gd name="adj" fmla="val 13972"/>
              </a:avLst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eaVert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92088" indent="-192088" algn="ctr" eaLnBrk="0" hangingPunct="0">
                <a:spcBef>
                  <a:spcPct val="0"/>
                </a:spcBef>
                <a:tabLst>
                  <a:tab pos="192088" algn="l"/>
                </a:tabLst>
              </a:pP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Sybase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 bwMode="auto">
            <a:xfrm rot="16200000">
              <a:off x="3457369" y="4810072"/>
              <a:ext cx="562485" cy="1409519"/>
            </a:xfrm>
            <a:prstGeom prst="roundRect">
              <a:avLst>
                <a:gd name="adj" fmla="val 13972"/>
              </a:avLst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eaVert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92088" indent="-192088" algn="ctr" eaLnBrk="0" hangingPunct="0">
                <a:spcBef>
                  <a:spcPct val="0"/>
                </a:spcBef>
                <a:tabLst>
                  <a:tab pos="192088" algn="l"/>
                </a:tabLst>
              </a:pP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MySQL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 bwMode="auto">
            <a:xfrm rot="16200000">
              <a:off x="4607553" y="5160256"/>
              <a:ext cx="566876" cy="704759"/>
            </a:xfrm>
            <a:prstGeom prst="roundRect">
              <a:avLst>
                <a:gd name="adj" fmla="val 21313"/>
              </a:avLst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eaVert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92088" indent="-192088" algn="ctr" eaLnBrk="0" hangingPunct="0">
                <a:spcBef>
                  <a:spcPct val="0"/>
                </a:spcBef>
                <a:tabLst>
                  <a:tab pos="192088" algn="l"/>
                </a:tabLst>
              </a:pP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PostgreSQL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455892" y="47878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물리모델</a:t>
              </a:r>
            </a:p>
          </p:txBody>
        </p:sp>
        <p:sp>
          <p:nvSpPr>
            <p:cNvPr id="5" name="아래쪽 화살표 4"/>
            <p:cNvSpPr/>
            <p:nvPr/>
          </p:nvSpPr>
          <p:spPr>
            <a:xfrm>
              <a:off x="847183" y="4458314"/>
              <a:ext cx="362737" cy="698878"/>
            </a:xfrm>
            <a:prstGeom prst="downArrow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2024946" y="4458314"/>
              <a:ext cx="362737" cy="698878"/>
            </a:xfrm>
            <a:prstGeom prst="downArrow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아래쪽 화살표 19"/>
            <p:cNvSpPr/>
            <p:nvPr/>
          </p:nvSpPr>
          <p:spPr>
            <a:xfrm>
              <a:off x="3665707" y="4458314"/>
              <a:ext cx="362737" cy="698878"/>
            </a:xfrm>
            <a:prstGeom prst="downArrow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아래쪽 화살표 20"/>
            <p:cNvSpPr/>
            <p:nvPr/>
          </p:nvSpPr>
          <p:spPr>
            <a:xfrm>
              <a:off x="4709620" y="4458314"/>
              <a:ext cx="362737" cy="698878"/>
            </a:xfrm>
            <a:prstGeom prst="downArrow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55892" y="32756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논리모델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 bwMode="auto">
            <a:xfrm rot="16200000">
              <a:off x="668316" y="3542810"/>
              <a:ext cx="720472" cy="9249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eaVert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92088" indent="-192088" algn="ctr" eaLnBrk="0" hangingPunct="0">
                <a:spcBef>
                  <a:spcPct val="0"/>
                </a:spcBef>
                <a:tabLst>
                  <a:tab pos="192088" algn="l"/>
                </a:tabLst>
              </a:pP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주제영역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 bwMode="auto">
            <a:xfrm rot="16200000">
              <a:off x="1892671" y="3300499"/>
              <a:ext cx="720470" cy="1409519"/>
            </a:xfrm>
            <a:prstGeom prst="roundRect">
              <a:avLst>
                <a:gd name="adj" fmla="val 13972"/>
              </a:avLst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eaVert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92088" indent="-192088" algn="ctr" eaLnBrk="0" hangingPunct="0">
                <a:spcBef>
                  <a:spcPct val="0"/>
                </a:spcBef>
                <a:tabLst>
                  <a:tab pos="192088" algn="l"/>
                </a:tabLst>
              </a:pP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주제영역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 bwMode="auto">
            <a:xfrm rot="16200000">
              <a:off x="3378376" y="3300499"/>
              <a:ext cx="720471" cy="1409519"/>
            </a:xfrm>
            <a:prstGeom prst="roundRect">
              <a:avLst>
                <a:gd name="adj" fmla="val 13972"/>
              </a:avLst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eaVert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92088" indent="-192088" algn="ctr" eaLnBrk="0" hangingPunct="0">
                <a:spcBef>
                  <a:spcPct val="0"/>
                </a:spcBef>
                <a:tabLst>
                  <a:tab pos="192088" algn="l"/>
                </a:tabLst>
              </a:pP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주제영역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 bwMode="auto">
            <a:xfrm rot="16200000">
              <a:off x="4528488" y="3650221"/>
              <a:ext cx="725007" cy="704759"/>
            </a:xfrm>
            <a:prstGeom prst="roundRect">
              <a:avLst>
                <a:gd name="adj" fmla="val 21313"/>
              </a:avLst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eaVert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92088" indent="-192088" algn="ctr" eaLnBrk="0" hangingPunct="0">
                <a:spcBef>
                  <a:spcPct val="0"/>
                </a:spcBef>
                <a:tabLst>
                  <a:tab pos="192088" algn="l"/>
                </a:tabLst>
              </a:pP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주제영역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87902" y="5892404"/>
            <a:ext cx="822181" cy="614350"/>
            <a:chOff x="4674845" y="1486524"/>
            <a:chExt cx="822181" cy="897947"/>
          </a:xfrm>
        </p:grpSpPr>
        <p:pic>
          <p:nvPicPr>
            <p:cNvPr id="28" name="Picture 54" descr="db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" t="77625" r="78334" b="10739"/>
            <a:stretch>
              <a:fillRect/>
            </a:stretch>
          </p:blipFill>
          <p:spPr bwMode="auto">
            <a:xfrm>
              <a:off x="4674845" y="1486524"/>
              <a:ext cx="822181" cy="897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54"/>
            <p:cNvSpPr txBox="1">
              <a:spLocks noChangeArrowheads="1"/>
            </p:cNvSpPr>
            <p:nvPr/>
          </p:nvSpPr>
          <p:spPr bwMode="gray">
            <a:xfrm>
              <a:off x="4798327" y="1930881"/>
              <a:ext cx="621421" cy="1384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kumimoji="0"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Oracle</a:t>
              </a:r>
              <a:endParaRPr kumimoji="0"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569126" y="5889246"/>
            <a:ext cx="822181" cy="614350"/>
            <a:chOff x="4674845" y="1486524"/>
            <a:chExt cx="822181" cy="897947"/>
          </a:xfrm>
        </p:grpSpPr>
        <p:pic>
          <p:nvPicPr>
            <p:cNvPr id="31" name="Picture 54" descr="db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" t="77625" r="78334" b="10739"/>
            <a:stretch>
              <a:fillRect/>
            </a:stretch>
          </p:blipFill>
          <p:spPr bwMode="auto">
            <a:xfrm>
              <a:off x="4674845" y="1486524"/>
              <a:ext cx="822181" cy="897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54"/>
            <p:cNvSpPr txBox="1">
              <a:spLocks noChangeArrowheads="1"/>
            </p:cNvSpPr>
            <p:nvPr/>
          </p:nvSpPr>
          <p:spPr bwMode="gray">
            <a:xfrm>
              <a:off x="4798327" y="1930882"/>
              <a:ext cx="621421" cy="2024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kumimoji="0"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Sybase</a:t>
              </a:r>
              <a:endParaRPr kumimoji="0"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505230" y="5889246"/>
            <a:ext cx="822181" cy="614350"/>
            <a:chOff x="4674845" y="1486524"/>
            <a:chExt cx="822181" cy="897947"/>
          </a:xfrm>
        </p:grpSpPr>
        <p:pic>
          <p:nvPicPr>
            <p:cNvPr id="34" name="Picture 54" descr="db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" t="77625" r="78334" b="10739"/>
            <a:stretch>
              <a:fillRect/>
            </a:stretch>
          </p:blipFill>
          <p:spPr bwMode="auto">
            <a:xfrm>
              <a:off x="4674845" y="1486524"/>
              <a:ext cx="822181" cy="897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54"/>
            <p:cNvSpPr txBox="1">
              <a:spLocks noChangeArrowheads="1"/>
            </p:cNvSpPr>
            <p:nvPr/>
          </p:nvSpPr>
          <p:spPr bwMode="gray">
            <a:xfrm>
              <a:off x="4798327" y="1930882"/>
              <a:ext cx="621421" cy="2024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kumimoji="0"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MySQL</a:t>
              </a:r>
              <a:endParaRPr kumimoji="0"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469899" y="5889246"/>
            <a:ext cx="822181" cy="614350"/>
            <a:chOff x="4674845" y="1486524"/>
            <a:chExt cx="822181" cy="897947"/>
          </a:xfrm>
        </p:grpSpPr>
        <p:pic>
          <p:nvPicPr>
            <p:cNvPr id="37" name="Picture 54" descr="db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" t="77625" r="78334" b="10739"/>
            <a:stretch>
              <a:fillRect/>
            </a:stretch>
          </p:blipFill>
          <p:spPr bwMode="auto">
            <a:xfrm>
              <a:off x="4674845" y="1486524"/>
              <a:ext cx="822181" cy="897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54"/>
            <p:cNvSpPr txBox="1">
              <a:spLocks noChangeArrowheads="1"/>
            </p:cNvSpPr>
            <p:nvPr/>
          </p:nvSpPr>
          <p:spPr bwMode="gray">
            <a:xfrm>
              <a:off x="4798327" y="1930882"/>
              <a:ext cx="621421" cy="2024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kumimoji="0" lang="en-US" altLang="ko-KR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Postgre</a:t>
              </a:r>
              <a:endParaRPr kumimoji="0"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582131" y="5889246"/>
            <a:ext cx="822181" cy="614350"/>
            <a:chOff x="4746853" y="1486524"/>
            <a:chExt cx="822181" cy="897947"/>
          </a:xfrm>
        </p:grpSpPr>
        <p:pic>
          <p:nvPicPr>
            <p:cNvPr id="42" name="Picture 54" descr="db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" t="77625" r="78334" b="10739"/>
            <a:stretch>
              <a:fillRect/>
            </a:stretch>
          </p:blipFill>
          <p:spPr bwMode="auto">
            <a:xfrm>
              <a:off x="4746853" y="1486524"/>
              <a:ext cx="822181" cy="897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54"/>
            <p:cNvSpPr txBox="1">
              <a:spLocks noChangeArrowheads="1"/>
            </p:cNvSpPr>
            <p:nvPr/>
          </p:nvSpPr>
          <p:spPr bwMode="gray">
            <a:xfrm>
              <a:off x="4875605" y="1930882"/>
              <a:ext cx="621421" cy="2024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kumimoji="0"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Oracle2</a:t>
              </a:r>
              <a:endParaRPr kumimoji="0"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52" name="직선 화살표 연결선 51"/>
          <p:cNvCxnSpPr>
            <a:stCxn id="28" idx="0"/>
            <a:endCxn id="48" idx="1"/>
          </p:cNvCxnSpPr>
          <p:nvPr/>
        </p:nvCxnSpPr>
        <p:spPr>
          <a:xfrm flipV="1">
            <a:off x="998993" y="5589241"/>
            <a:ext cx="29559" cy="303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1" idx="0"/>
            <a:endCxn id="49" idx="1"/>
          </p:cNvCxnSpPr>
          <p:nvPr/>
        </p:nvCxnSpPr>
        <p:spPr>
          <a:xfrm flipH="1" flipV="1">
            <a:off x="2252906" y="5589240"/>
            <a:ext cx="727311" cy="300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4" idx="0"/>
            <a:endCxn id="50" idx="1"/>
          </p:cNvCxnSpPr>
          <p:nvPr/>
        </p:nvCxnSpPr>
        <p:spPr>
          <a:xfrm flipH="1" flipV="1">
            <a:off x="3738612" y="5589240"/>
            <a:ext cx="177709" cy="300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7" idx="0"/>
            <a:endCxn id="51" idx="1"/>
          </p:cNvCxnSpPr>
          <p:nvPr/>
        </p:nvCxnSpPr>
        <p:spPr>
          <a:xfrm flipV="1">
            <a:off x="4880990" y="5589240"/>
            <a:ext cx="10002" cy="300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">
            <a:extLst>
              <a:ext uri="{FF2B5EF4-FFF2-40B4-BE49-F238E27FC236}">
                <a16:creationId xmlns:a16="http://schemas.microsoft.com/office/drawing/2014/main" id="{6FD5F3AE-D645-45BB-8443-BC10DB42CB61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atin typeface="+mj-ea"/>
              </a:rPr>
              <a:t>DA# 5 </a:t>
            </a:r>
            <a:r>
              <a:rPr lang="ko-KR" altLang="en-US" sz="2000" b="1" dirty="0">
                <a:latin typeface="+mj-ea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328463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11"/>
          </p:nvPr>
        </p:nvSpPr>
        <p:spPr>
          <a:xfrm>
            <a:off x="4678473" y="1196752"/>
            <a:ext cx="1171267" cy="12314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AR </a:t>
            </a:r>
            <a:r>
              <a:rPr lang="ko-KR" altLang="en-US" dirty="0"/>
              <a:t>연결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내려받기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모델 올리기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관리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>
          <a:xfrm>
            <a:off x="251520" y="1217946"/>
            <a:ext cx="4104456" cy="404494"/>
          </a:xfrm>
        </p:spPr>
        <p:txBody>
          <a:bodyPr/>
          <a:lstStyle/>
          <a:p>
            <a:r>
              <a:rPr lang="ko-KR" altLang="en-US" sz="2000" dirty="0">
                <a:solidFill>
                  <a:srgbClr val="007976"/>
                </a:solidFill>
              </a:rPr>
              <a:t>팀 모델링</a:t>
            </a:r>
          </a:p>
        </p:txBody>
      </p:sp>
    </p:spTree>
    <p:extLst>
      <p:ext uri="{BB962C8B-B14F-4D97-AF65-F5344CB8AC3E}">
        <p14:creationId xmlns:p14="http://schemas.microsoft.com/office/powerpoint/2010/main" val="187313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팀모델링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절차</a:t>
            </a:r>
          </a:p>
        </p:txBody>
      </p:sp>
      <p:sp>
        <p:nvSpPr>
          <p:cNvPr id="80" name="AutoShape 212"/>
          <p:cNvSpPr>
            <a:spLocks noChangeArrowheads="1"/>
          </p:cNvSpPr>
          <p:nvPr/>
        </p:nvSpPr>
        <p:spPr bwMode="gray">
          <a:xfrm>
            <a:off x="1029329" y="3668975"/>
            <a:ext cx="1590856" cy="1151792"/>
          </a:xfrm>
          <a:prstGeom prst="roundRect">
            <a:avLst>
              <a:gd name="adj" fmla="val 2815"/>
            </a:avLst>
          </a:prstGeom>
          <a:solidFill>
            <a:schemeClr val="bg1"/>
          </a:solidFill>
          <a:ln w="19050" algn="ctr">
            <a:solidFill>
              <a:srgbClr val="8FADD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3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95127" y="3798466"/>
            <a:ext cx="1312205" cy="93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AutoShape 212"/>
          <p:cNvSpPr>
            <a:spLocks noChangeArrowheads="1"/>
          </p:cNvSpPr>
          <p:nvPr/>
        </p:nvSpPr>
        <p:spPr bwMode="gray">
          <a:xfrm>
            <a:off x="2750577" y="2113877"/>
            <a:ext cx="1590856" cy="1151792"/>
          </a:xfrm>
          <a:prstGeom prst="roundRect">
            <a:avLst>
              <a:gd name="adj" fmla="val 2815"/>
            </a:avLst>
          </a:prstGeom>
          <a:solidFill>
            <a:schemeClr val="bg1"/>
          </a:solidFill>
          <a:ln w="19050" algn="ctr">
            <a:solidFill>
              <a:srgbClr val="8FADD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Picture 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844962" y="2277858"/>
            <a:ext cx="747282" cy="85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269457" y="2225120"/>
            <a:ext cx="1013667" cy="99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2" descr="화살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908652" y="2387568"/>
            <a:ext cx="562078" cy="28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54"/>
          <p:cNvSpPr txBox="1">
            <a:spLocks noChangeArrowheads="1"/>
          </p:cNvSpPr>
          <p:nvPr/>
        </p:nvSpPr>
        <p:spPr bwMode="gray">
          <a:xfrm>
            <a:off x="2937725" y="2649426"/>
            <a:ext cx="1324131" cy="301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rIns="36000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9pPr>
          </a:lstStyle>
          <a:p>
            <a:pPr algn="ctr" latinLnBrk="0"/>
            <a:r>
              <a:rPr kumimoji="0" lang="ko-KR" altLang="en-US" sz="9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엔티티명</a:t>
            </a:r>
            <a:r>
              <a:rPr kumimoji="0"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속성명</a:t>
            </a:r>
            <a:r>
              <a:rPr kumimoji="0"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검색</a:t>
            </a:r>
          </a:p>
        </p:txBody>
      </p:sp>
      <p:sp>
        <p:nvSpPr>
          <p:cNvPr id="87" name="AutoShape 212"/>
          <p:cNvSpPr>
            <a:spLocks noChangeArrowheads="1"/>
          </p:cNvSpPr>
          <p:nvPr/>
        </p:nvSpPr>
        <p:spPr bwMode="gray">
          <a:xfrm>
            <a:off x="2750577" y="3658152"/>
            <a:ext cx="1590856" cy="1151792"/>
          </a:xfrm>
          <a:prstGeom prst="roundRect">
            <a:avLst>
              <a:gd name="adj" fmla="val 2815"/>
            </a:avLst>
          </a:prstGeom>
          <a:solidFill>
            <a:schemeClr val="bg1"/>
          </a:solidFill>
          <a:ln w="19050" algn="ctr">
            <a:solidFill>
              <a:srgbClr val="8FADD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AutoShape 212"/>
          <p:cNvSpPr>
            <a:spLocks noChangeArrowheads="1"/>
          </p:cNvSpPr>
          <p:nvPr/>
        </p:nvSpPr>
        <p:spPr bwMode="gray">
          <a:xfrm>
            <a:off x="1020718" y="2113879"/>
            <a:ext cx="1590856" cy="1151792"/>
          </a:xfrm>
          <a:prstGeom prst="roundRect">
            <a:avLst>
              <a:gd name="adj" fmla="val 2815"/>
            </a:avLst>
          </a:prstGeom>
          <a:solidFill>
            <a:schemeClr val="bg1"/>
          </a:solidFill>
          <a:ln w="19050" algn="ctr">
            <a:solidFill>
              <a:srgbClr val="8FADD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267173" y="2154431"/>
            <a:ext cx="999490" cy="106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AutoShape 44"/>
          <p:cNvSpPr>
            <a:spLocks noChangeArrowheads="1"/>
          </p:cNvSpPr>
          <p:nvPr/>
        </p:nvSpPr>
        <p:spPr bwMode="gray">
          <a:xfrm>
            <a:off x="1099496" y="1906005"/>
            <a:ext cx="1373921" cy="286569"/>
          </a:xfrm>
          <a:prstGeom prst="roundRect">
            <a:avLst>
              <a:gd name="adj" fmla="val 43171"/>
            </a:avLst>
          </a:prstGeom>
          <a:gradFill rotWithShape="0">
            <a:gsLst>
              <a:gs pos="0">
                <a:srgbClr val="5683BA"/>
              </a:gs>
              <a:gs pos="100000">
                <a:schemeClr val="tx2"/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데이터 모델 작성</a:t>
            </a:r>
          </a:p>
        </p:txBody>
      </p:sp>
      <p:sp>
        <p:nvSpPr>
          <p:cNvPr id="91" name="AutoShape 44"/>
          <p:cNvSpPr>
            <a:spLocks noChangeArrowheads="1"/>
          </p:cNvSpPr>
          <p:nvPr/>
        </p:nvSpPr>
        <p:spPr bwMode="gray">
          <a:xfrm>
            <a:off x="2910174" y="1906005"/>
            <a:ext cx="1373921" cy="286570"/>
          </a:xfrm>
          <a:prstGeom prst="roundRect">
            <a:avLst>
              <a:gd name="adj" fmla="val 43171"/>
            </a:avLst>
          </a:prstGeom>
          <a:gradFill rotWithShape="0">
            <a:gsLst>
              <a:gs pos="0">
                <a:srgbClr val="5683BA"/>
              </a:gs>
              <a:gs pos="100000">
                <a:schemeClr val="tx2"/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표준용어 적용</a:t>
            </a:r>
          </a:p>
        </p:txBody>
      </p:sp>
      <p:sp>
        <p:nvSpPr>
          <p:cNvPr id="92" name="AutoShape 16"/>
          <p:cNvSpPr>
            <a:spLocks noChangeArrowheads="1"/>
          </p:cNvSpPr>
          <p:nvPr/>
        </p:nvSpPr>
        <p:spPr bwMode="gray">
          <a:xfrm>
            <a:off x="2529923" y="4056927"/>
            <a:ext cx="361558" cy="310098"/>
          </a:xfrm>
          <a:prstGeom prst="rightArrow">
            <a:avLst>
              <a:gd name="adj1" fmla="val 47971"/>
              <a:gd name="adj2" fmla="val 8729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eaLnBrk="0" latinLnBrk="0" hangingPunct="0"/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AutoShape 19"/>
          <p:cNvSpPr>
            <a:spLocks noChangeArrowheads="1"/>
          </p:cNvSpPr>
          <p:nvPr/>
        </p:nvSpPr>
        <p:spPr bwMode="auto">
          <a:xfrm>
            <a:off x="796148" y="1645948"/>
            <a:ext cx="3653359" cy="4699375"/>
          </a:xfrm>
          <a:prstGeom prst="roundRect">
            <a:avLst>
              <a:gd name="adj" fmla="val 1796"/>
            </a:avLst>
          </a:prstGeom>
          <a:noFill/>
          <a:ln w="19050" algn="ctr">
            <a:solidFill>
              <a:srgbClr val="00B050"/>
            </a:solidFill>
            <a:prstDash val="sysDash"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en-US" altLang="ko-KR" dirty="0"/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49" y="3807562"/>
            <a:ext cx="1326087" cy="92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AutoShape 44"/>
          <p:cNvSpPr>
            <a:spLocks noChangeArrowheads="1"/>
          </p:cNvSpPr>
          <p:nvPr/>
        </p:nvSpPr>
        <p:spPr bwMode="gray">
          <a:xfrm>
            <a:off x="2896778" y="3450610"/>
            <a:ext cx="1373921" cy="286570"/>
          </a:xfrm>
          <a:prstGeom prst="roundRect">
            <a:avLst>
              <a:gd name="adj" fmla="val 43171"/>
            </a:avLst>
          </a:prstGeom>
          <a:gradFill rotWithShape="0">
            <a:gsLst>
              <a:gs pos="0">
                <a:srgbClr val="5683BA"/>
              </a:gs>
              <a:gs pos="100000">
                <a:schemeClr val="tx2"/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데이터 모델 등록</a:t>
            </a:r>
          </a:p>
        </p:txBody>
      </p:sp>
      <p:sp>
        <p:nvSpPr>
          <p:cNvPr id="96" name="AutoShape 19"/>
          <p:cNvSpPr>
            <a:spLocks noChangeArrowheads="1"/>
          </p:cNvSpPr>
          <p:nvPr/>
        </p:nvSpPr>
        <p:spPr bwMode="auto">
          <a:xfrm>
            <a:off x="4808348" y="1645948"/>
            <a:ext cx="1843947" cy="4699374"/>
          </a:xfrm>
          <a:prstGeom prst="roundRect">
            <a:avLst>
              <a:gd name="adj" fmla="val 1796"/>
            </a:avLst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97" name="AutoShape 212"/>
          <p:cNvSpPr>
            <a:spLocks noChangeArrowheads="1"/>
          </p:cNvSpPr>
          <p:nvPr/>
        </p:nvSpPr>
        <p:spPr bwMode="gray">
          <a:xfrm>
            <a:off x="4936469" y="3632113"/>
            <a:ext cx="1590856" cy="1151792"/>
          </a:xfrm>
          <a:prstGeom prst="roundRect">
            <a:avLst>
              <a:gd name="adj" fmla="val 2815"/>
            </a:avLst>
          </a:prstGeom>
          <a:solidFill>
            <a:schemeClr val="bg1"/>
          </a:solidFill>
          <a:ln w="19050" algn="ctr">
            <a:solidFill>
              <a:srgbClr val="8FADD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AutoShape 44"/>
          <p:cNvSpPr>
            <a:spLocks noChangeArrowheads="1"/>
          </p:cNvSpPr>
          <p:nvPr/>
        </p:nvSpPr>
        <p:spPr bwMode="gray">
          <a:xfrm>
            <a:off x="4975371" y="3424433"/>
            <a:ext cx="1373921" cy="286570"/>
          </a:xfrm>
          <a:prstGeom prst="roundRect">
            <a:avLst>
              <a:gd name="adj" fmla="val 43171"/>
            </a:avLst>
          </a:prstGeom>
          <a:gradFill rotWithShape="0">
            <a:gsLst>
              <a:gs pos="0">
                <a:srgbClr val="5683BA"/>
              </a:gs>
              <a:gs pos="100000">
                <a:schemeClr val="tx2"/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데이터 모델 관리</a:t>
            </a:r>
          </a:p>
        </p:txBody>
      </p:sp>
      <p:sp>
        <p:nvSpPr>
          <p:cNvPr id="99" name="Rectangle 83" descr="s10"/>
          <p:cNvSpPr>
            <a:spLocks noChangeArrowheads="1"/>
          </p:cNvSpPr>
          <p:nvPr/>
        </p:nvSpPr>
        <p:spPr bwMode="auto">
          <a:xfrm>
            <a:off x="942409" y="1458080"/>
            <a:ext cx="1590856" cy="328727"/>
          </a:xfrm>
          <a:prstGeom prst="roundRect">
            <a:avLst>
              <a:gd name="adj" fmla="val 8273"/>
            </a:avLst>
          </a:prstGeom>
          <a:solidFill>
            <a:schemeClr val="accent3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모델링 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(DA#)</a:t>
            </a:r>
          </a:p>
        </p:txBody>
      </p:sp>
      <p:sp>
        <p:nvSpPr>
          <p:cNvPr id="100" name="Rectangle 83" descr="s10"/>
          <p:cNvSpPr>
            <a:spLocks noChangeArrowheads="1"/>
          </p:cNvSpPr>
          <p:nvPr/>
        </p:nvSpPr>
        <p:spPr bwMode="auto">
          <a:xfrm>
            <a:off x="4937075" y="1458079"/>
            <a:ext cx="1590856" cy="328727"/>
          </a:xfrm>
          <a:prstGeom prst="roundRect">
            <a:avLst>
              <a:gd name="adj" fmla="val 8273"/>
            </a:avLst>
          </a:prstGeom>
          <a:solidFill>
            <a:schemeClr val="accent2">
              <a:lumMod val="40000"/>
              <a:lumOff val="60000"/>
            </a:schemeClr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AR Repository</a:t>
            </a:r>
          </a:p>
        </p:txBody>
      </p:sp>
      <p:sp>
        <p:nvSpPr>
          <p:cNvPr id="101" name="AutoShape 19"/>
          <p:cNvSpPr>
            <a:spLocks noChangeArrowheads="1"/>
          </p:cNvSpPr>
          <p:nvPr/>
        </p:nvSpPr>
        <p:spPr bwMode="auto">
          <a:xfrm>
            <a:off x="7107511" y="1645948"/>
            <a:ext cx="1915954" cy="4699375"/>
          </a:xfrm>
          <a:prstGeom prst="roundRect">
            <a:avLst>
              <a:gd name="adj" fmla="val 1796"/>
            </a:avLst>
          </a:prstGeom>
          <a:noFill/>
          <a:ln w="19050" algn="ctr">
            <a:solidFill>
              <a:srgbClr val="0070C0"/>
            </a:solidFill>
            <a:prstDash val="sysDash"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102" name="AutoShape 44"/>
          <p:cNvSpPr>
            <a:spLocks noChangeArrowheads="1"/>
          </p:cNvSpPr>
          <p:nvPr/>
        </p:nvSpPr>
        <p:spPr bwMode="gray">
          <a:xfrm>
            <a:off x="1133126" y="3450610"/>
            <a:ext cx="1373921" cy="286570"/>
          </a:xfrm>
          <a:prstGeom prst="roundRect">
            <a:avLst>
              <a:gd name="adj" fmla="val 43171"/>
            </a:avLst>
          </a:prstGeom>
          <a:gradFill rotWithShape="0">
            <a:gsLst>
              <a:gs pos="0">
                <a:srgbClr val="5683BA"/>
              </a:gs>
              <a:gs pos="100000">
                <a:schemeClr val="tx2"/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표준화 준수도 검사</a:t>
            </a:r>
          </a:p>
        </p:txBody>
      </p:sp>
      <p:sp>
        <p:nvSpPr>
          <p:cNvPr id="103" name="AutoShape 212"/>
          <p:cNvSpPr>
            <a:spLocks noChangeArrowheads="1"/>
          </p:cNvSpPr>
          <p:nvPr/>
        </p:nvSpPr>
        <p:spPr bwMode="gray">
          <a:xfrm>
            <a:off x="4936469" y="2113875"/>
            <a:ext cx="1590856" cy="1151792"/>
          </a:xfrm>
          <a:prstGeom prst="roundRect">
            <a:avLst>
              <a:gd name="adj" fmla="val 2815"/>
            </a:avLst>
          </a:prstGeom>
          <a:solidFill>
            <a:schemeClr val="bg1"/>
          </a:solidFill>
          <a:ln w="19050" algn="ctr">
            <a:solidFill>
              <a:srgbClr val="8FADD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78" y="2264302"/>
            <a:ext cx="1254961" cy="89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AutoShape 44"/>
          <p:cNvSpPr>
            <a:spLocks noChangeArrowheads="1"/>
          </p:cNvSpPr>
          <p:nvPr/>
        </p:nvSpPr>
        <p:spPr bwMode="gray">
          <a:xfrm>
            <a:off x="5040265" y="1906005"/>
            <a:ext cx="1373921" cy="286570"/>
          </a:xfrm>
          <a:prstGeom prst="roundRect">
            <a:avLst>
              <a:gd name="adj" fmla="val 43171"/>
            </a:avLst>
          </a:prstGeom>
          <a:gradFill rotWithShape="0">
            <a:gsLst>
              <a:gs pos="0">
                <a:srgbClr val="5683BA"/>
              </a:gs>
              <a:gs pos="100000">
                <a:schemeClr val="tx2"/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데이터 표준</a:t>
            </a:r>
          </a:p>
        </p:txBody>
      </p:sp>
      <p:sp>
        <p:nvSpPr>
          <p:cNvPr id="106" name="위쪽/아래쪽 화살표 105"/>
          <p:cNvSpPr/>
          <p:nvPr/>
        </p:nvSpPr>
        <p:spPr>
          <a:xfrm>
            <a:off x="1663738" y="2999393"/>
            <a:ext cx="291146" cy="515566"/>
          </a:xfrm>
          <a:prstGeom prst="upDownArrow">
            <a:avLst>
              <a:gd name="adj1" fmla="val 47423"/>
              <a:gd name="adj2" fmla="val 3664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eaLnBrk="0" latinLnBrk="0" hangingPunct="0"/>
            <a:endParaRPr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83" descr="s10"/>
          <p:cNvSpPr>
            <a:spLocks noChangeArrowheads="1"/>
          </p:cNvSpPr>
          <p:nvPr/>
        </p:nvSpPr>
        <p:spPr bwMode="auto">
          <a:xfrm>
            <a:off x="7288593" y="1480093"/>
            <a:ext cx="1590856" cy="328727"/>
          </a:xfrm>
          <a:prstGeom prst="roundRect">
            <a:avLst>
              <a:gd name="adj" fmla="val 8273"/>
            </a:avLst>
          </a:prstGeom>
          <a:solidFill>
            <a:schemeClr val="accent5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Web Viewer</a:t>
            </a:r>
          </a:p>
        </p:txBody>
      </p:sp>
      <p:sp>
        <p:nvSpPr>
          <p:cNvPr id="108" name="AutoShape 212"/>
          <p:cNvSpPr>
            <a:spLocks noChangeArrowheads="1"/>
          </p:cNvSpPr>
          <p:nvPr/>
        </p:nvSpPr>
        <p:spPr bwMode="gray">
          <a:xfrm>
            <a:off x="2750577" y="5162202"/>
            <a:ext cx="1590856" cy="1151792"/>
          </a:xfrm>
          <a:prstGeom prst="roundRect">
            <a:avLst>
              <a:gd name="adj" fmla="val 2815"/>
            </a:avLst>
          </a:prstGeom>
          <a:solidFill>
            <a:schemeClr val="bg1"/>
          </a:solidFill>
          <a:ln w="19050" algn="ctr">
            <a:solidFill>
              <a:srgbClr val="8FADD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49" y="5311613"/>
            <a:ext cx="1326087" cy="92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AutoShape 44"/>
          <p:cNvSpPr>
            <a:spLocks noChangeArrowheads="1"/>
          </p:cNvSpPr>
          <p:nvPr/>
        </p:nvSpPr>
        <p:spPr bwMode="gray">
          <a:xfrm>
            <a:off x="2896778" y="4954661"/>
            <a:ext cx="1373921" cy="286570"/>
          </a:xfrm>
          <a:prstGeom prst="roundRect">
            <a:avLst>
              <a:gd name="adj" fmla="val 43171"/>
            </a:avLst>
          </a:prstGeom>
          <a:gradFill rotWithShape="0">
            <a:gsLst>
              <a:gs pos="0">
                <a:srgbClr val="5683BA"/>
              </a:gs>
              <a:gs pos="100000">
                <a:schemeClr val="tx2"/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모델 검증</a:t>
            </a:r>
          </a:p>
        </p:txBody>
      </p:sp>
      <p:sp>
        <p:nvSpPr>
          <p:cNvPr id="111" name="TextBox 54"/>
          <p:cNvSpPr txBox="1">
            <a:spLocks noChangeArrowheads="1"/>
          </p:cNvSpPr>
          <p:nvPr/>
        </p:nvSpPr>
        <p:spPr bwMode="gray">
          <a:xfrm>
            <a:off x="2992879" y="5596074"/>
            <a:ext cx="1136670" cy="25026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rIns="36000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9pPr>
          </a:lstStyle>
          <a:p>
            <a:pPr algn="ctr" latinLnBrk="0"/>
            <a:r>
              <a:rPr kumimoji="0"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표준화</a:t>
            </a:r>
            <a:r>
              <a:rPr kumimoji="0"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준수</a:t>
            </a:r>
            <a:endParaRPr kumimoji="0" lang="en-US" altLang="ko-KR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U자형 화살표 111"/>
          <p:cNvSpPr/>
          <p:nvPr/>
        </p:nvSpPr>
        <p:spPr>
          <a:xfrm rot="16200000">
            <a:off x="473413" y="3196077"/>
            <a:ext cx="2745402" cy="1953210"/>
          </a:xfrm>
          <a:prstGeom prst="uturnArrow">
            <a:avLst>
              <a:gd name="adj1" fmla="val 3066"/>
              <a:gd name="adj2" fmla="val 6035"/>
              <a:gd name="adj3" fmla="val 5190"/>
              <a:gd name="adj4" fmla="val 43750"/>
              <a:gd name="adj5" fmla="val 157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eaLnBrk="0" latinLnBrk="0" hangingPunct="0"/>
            <a:endParaRPr lang="ko-KR" altLang="en-US" sz="10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3" name="Group 487"/>
          <p:cNvGrpSpPr>
            <a:grpSpLocks/>
          </p:cNvGrpSpPr>
          <p:nvPr/>
        </p:nvGrpSpPr>
        <p:grpSpPr bwMode="auto">
          <a:xfrm>
            <a:off x="2802561" y="2049290"/>
            <a:ext cx="228788" cy="245281"/>
            <a:chOff x="5375" y="96"/>
            <a:chExt cx="224" cy="218"/>
          </a:xfrm>
        </p:grpSpPr>
        <p:sp>
          <p:nvSpPr>
            <p:cNvPr id="114" name="Oval 488"/>
            <p:cNvSpPr>
              <a:spLocks noChangeArrowheads="1"/>
            </p:cNvSpPr>
            <p:nvPr/>
          </p:nvSpPr>
          <p:spPr bwMode="auto">
            <a:xfrm>
              <a:off x="5375" y="96"/>
              <a:ext cx="224" cy="218"/>
            </a:xfrm>
            <a:prstGeom prst="ellipse">
              <a:avLst/>
            </a:prstGeom>
            <a:solidFill>
              <a:srgbClr val="B8B8B8"/>
            </a:solidFill>
            <a:ln w="9525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5" name="Oval 489"/>
            <p:cNvSpPr>
              <a:spLocks noChangeArrowheads="1"/>
            </p:cNvSpPr>
            <p:nvPr/>
          </p:nvSpPr>
          <p:spPr bwMode="auto">
            <a:xfrm>
              <a:off x="5393" y="104"/>
              <a:ext cx="188" cy="18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Rectangle 490"/>
            <p:cNvSpPr>
              <a:spLocks noChangeArrowheads="1"/>
            </p:cNvSpPr>
            <p:nvPr/>
          </p:nvSpPr>
          <p:spPr bwMode="auto">
            <a:xfrm>
              <a:off x="5439" y="135"/>
              <a:ext cx="57" cy="1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kumimoji="0" lang="en-US" altLang="ko-KR" sz="1000" b="1" i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117" name="Group 487"/>
          <p:cNvGrpSpPr>
            <a:grpSpLocks/>
          </p:cNvGrpSpPr>
          <p:nvPr/>
        </p:nvGrpSpPr>
        <p:grpSpPr bwMode="auto">
          <a:xfrm>
            <a:off x="1374493" y="3126497"/>
            <a:ext cx="215187" cy="230699"/>
            <a:chOff x="5375" y="96"/>
            <a:chExt cx="224" cy="218"/>
          </a:xfrm>
        </p:grpSpPr>
        <p:sp>
          <p:nvSpPr>
            <p:cNvPr id="118" name="Oval 488"/>
            <p:cNvSpPr>
              <a:spLocks noChangeArrowheads="1"/>
            </p:cNvSpPr>
            <p:nvPr/>
          </p:nvSpPr>
          <p:spPr bwMode="auto">
            <a:xfrm>
              <a:off x="5375" y="96"/>
              <a:ext cx="224" cy="218"/>
            </a:xfrm>
            <a:prstGeom prst="ellipse">
              <a:avLst/>
            </a:prstGeom>
            <a:solidFill>
              <a:srgbClr val="B8B8B8"/>
            </a:solidFill>
            <a:ln w="9525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9" name="Oval 489"/>
            <p:cNvSpPr>
              <a:spLocks noChangeArrowheads="1"/>
            </p:cNvSpPr>
            <p:nvPr/>
          </p:nvSpPr>
          <p:spPr bwMode="auto">
            <a:xfrm>
              <a:off x="5393" y="104"/>
              <a:ext cx="188" cy="18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0" name="Rectangle 490"/>
            <p:cNvSpPr>
              <a:spLocks noChangeArrowheads="1"/>
            </p:cNvSpPr>
            <p:nvPr/>
          </p:nvSpPr>
          <p:spPr bwMode="auto">
            <a:xfrm>
              <a:off x="5439" y="135"/>
              <a:ext cx="57" cy="1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kumimoji="0" lang="en-US" altLang="ko-KR" sz="1000" b="1" i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grpSp>
        <p:nvGrpSpPr>
          <p:cNvPr id="121" name="Group 487"/>
          <p:cNvGrpSpPr>
            <a:grpSpLocks/>
          </p:cNvGrpSpPr>
          <p:nvPr/>
        </p:nvGrpSpPr>
        <p:grpSpPr bwMode="auto">
          <a:xfrm>
            <a:off x="4230628" y="3826836"/>
            <a:ext cx="248808" cy="266744"/>
            <a:chOff x="5375" y="96"/>
            <a:chExt cx="224" cy="218"/>
          </a:xfrm>
        </p:grpSpPr>
        <p:sp>
          <p:nvSpPr>
            <p:cNvPr id="122" name="Oval 488"/>
            <p:cNvSpPr>
              <a:spLocks noChangeArrowheads="1"/>
            </p:cNvSpPr>
            <p:nvPr/>
          </p:nvSpPr>
          <p:spPr bwMode="auto">
            <a:xfrm>
              <a:off x="5375" y="96"/>
              <a:ext cx="224" cy="218"/>
            </a:xfrm>
            <a:prstGeom prst="ellipse">
              <a:avLst/>
            </a:prstGeom>
            <a:solidFill>
              <a:srgbClr val="B8B8B8"/>
            </a:solidFill>
            <a:ln w="9525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3" name="Oval 489"/>
            <p:cNvSpPr>
              <a:spLocks noChangeArrowheads="1"/>
            </p:cNvSpPr>
            <p:nvPr/>
          </p:nvSpPr>
          <p:spPr bwMode="auto">
            <a:xfrm>
              <a:off x="5393" y="104"/>
              <a:ext cx="188" cy="18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4" name="Rectangle 490"/>
            <p:cNvSpPr>
              <a:spLocks noChangeArrowheads="1"/>
            </p:cNvSpPr>
            <p:nvPr/>
          </p:nvSpPr>
          <p:spPr bwMode="auto">
            <a:xfrm>
              <a:off x="5439" y="135"/>
              <a:ext cx="57" cy="1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kumimoji="0" lang="en-US" altLang="ko-KR" sz="1000" b="1" i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pSp>
        <p:nvGrpSpPr>
          <p:cNvPr id="125" name="Group 487"/>
          <p:cNvGrpSpPr>
            <a:grpSpLocks/>
          </p:cNvGrpSpPr>
          <p:nvPr/>
        </p:nvGrpSpPr>
        <p:grpSpPr bwMode="auto">
          <a:xfrm>
            <a:off x="7092280" y="1421722"/>
            <a:ext cx="289247" cy="310098"/>
            <a:chOff x="5375" y="96"/>
            <a:chExt cx="224" cy="218"/>
          </a:xfrm>
        </p:grpSpPr>
        <p:sp>
          <p:nvSpPr>
            <p:cNvPr id="126" name="Oval 488"/>
            <p:cNvSpPr>
              <a:spLocks noChangeArrowheads="1"/>
            </p:cNvSpPr>
            <p:nvPr/>
          </p:nvSpPr>
          <p:spPr bwMode="auto">
            <a:xfrm>
              <a:off x="5375" y="96"/>
              <a:ext cx="224" cy="218"/>
            </a:xfrm>
            <a:prstGeom prst="ellipse">
              <a:avLst/>
            </a:prstGeom>
            <a:solidFill>
              <a:srgbClr val="B8B8B8"/>
            </a:solidFill>
            <a:ln w="9525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7" name="Oval 489"/>
            <p:cNvSpPr>
              <a:spLocks noChangeArrowheads="1"/>
            </p:cNvSpPr>
            <p:nvPr/>
          </p:nvSpPr>
          <p:spPr bwMode="auto">
            <a:xfrm>
              <a:off x="5393" y="104"/>
              <a:ext cx="188" cy="18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8" name="Rectangle 490"/>
            <p:cNvSpPr>
              <a:spLocks noChangeArrowheads="1"/>
            </p:cNvSpPr>
            <p:nvPr/>
          </p:nvSpPr>
          <p:spPr bwMode="auto">
            <a:xfrm>
              <a:off x="5439" y="135"/>
              <a:ext cx="57" cy="1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kumimoji="0" lang="en-US" altLang="ko-KR" sz="1000" b="1" i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</p:grpSp>
      <p:sp>
        <p:nvSpPr>
          <p:cNvPr id="129" name="AutoShape 16"/>
          <p:cNvSpPr>
            <a:spLocks noChangeArrowheads="1"/>
          </p:cNvSpPr>
          <p:nvPr/>
        </p:nvSpPr>
        <p:spPr bwMode="gray">
          <a:xfrm>
            <a:off x="4479435" y="4056927"/>
            <a:ext cx="361558" cy="310098"/>
          </a:xfrm>
          <a:prstGeom prst="rightArrow">
            <a:avLst>
              <a:gd name="adj1" fmla="val 47971"/>
              <a:gd name="adj2" fmla="val 8729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eaLnBrk="0" latinLnBrk="0" hangingPunct="0"/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5027556" y="3869770"/>
            <a:ext cx="1398326" cy="690436"/>
            <a:chOff x="2612127" y="5597294"/>
            <a:chExt cx="1009691" cy="745502"/>
          </a:xfrm>
        </p:grpSpPr>
        <p:pic>
          <p:nvPicPr>
            <p:cNvPr id="131" name="Picture 54" descr="db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" t="77625" r="78334" b="10739"/>
            <a:stretch>
              <a:fillRect/>
            </a:stretch>
          </p:blipFill>
          <p:spPr bwMode="auto">
            <a:xfrm>
              <a:off x="2612127" y="5597294"/>
              <a:ext cx="1009691" cy="745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2" name="TextBox 54"/>
            <p:cNvSpPr txBox="1">
              <a:spLocks noChangeArrowheads="1"/>
            </p:cNvSpPr>
            <p:nvPr/>
          </p:nvSpPr>
          <p:spPr bwMode="gray">
            <a:xfrm>
              <a:off x="2662792" y="5984802"/>
              <a:ext cx="822787" cy="16213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가는각진제목체" pitchFamily="18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kumimoji="0"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모델 이력</a:t>
              </a:r>
              <a:r>
                <a:rPr kumimoji="0"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버전</a:t>
              </a:r>
            </a:p>
          </p:txBody>
        </p:sp>
      </p:grpSp>
      <p:grpSp>
        <p:nvGrpSpPr>
          <p:cNvPr id="133" name="Group 487"/>
          <p:cNvGrpSpPr>
            <a:grpSpLocks/>
          </p:cNvGrpSpPr>
          <p:nvPr/>
        </p:nvGrpSpPr>
        <p:grpSpPr bwMode="auto">
          <a:xfrm>
            <a:off x="5658694" y="2615910"/>
            <a:ext cx="234671" cy="230426"/>
            <a:chOff x="5375" y="96"/>
            <a:chExt cx="224" cy="218"/>
          </a:xfrm>
        </p:grpSpPr>
        <p:sp>
          <p:nvSpPr>
            <p:cNvPr id="134" name="Oval 488"/>
            <p:cNvSpPr>
              <a:spLocks noChangeArrowheads="1"/>
            </p:cNvSpPr>
            <p:nvPr/>
          </p:nvSpPr>
          <p:spPr bwMode="auto">
            <a:xfrm>
              <a:off x="5375" y="96"/>
              <a:ext cx="224" cy="218"/>
            </a:xfrm>
            <a:prstGeom prst="ellipse">
              <a:avLst/>
            </a:prstGeom>
            <a:solidFill>
              <a:srgbClr val="B8B8B8"/>
            </a:solidFill>
            <a:ln w="9525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5" name="Oval 489"/>
            <p:cNvSpPr>
              <a:spLocks noChangeArrowheads="1"/>
            </p:cNvSpPr>
            <p:nvPr/>
          </p:nvSpPr>
          <p:spPr bwMode="auto">
            <a:xfrm>
              <a:off x="5393" y="104"/>
              <a:ext cx="188" cy="184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6" name="Rectangle 490"/>
            <p:cNvSpPr>
              <a:spLocks noChangeArrowheads="1"/>
            </p:cNvSpPr>
            <p:nvPr/>
          </p:nvSpPr>
          <p:spPr bwMode="auto">
            <a:xfrm>
              <a:off x="5439" y="135"/>
              <a:ext cx="57" cy="1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kumimoji="0" lang="en-US" altLang="ko-KR" sz="1000" b="1" i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137" name="AutoShape 16"/>
          <p:cNvSpPr>
            <a:spLocks noChangeArrowheads="1"/>
          </p:cNvSpPr>
          <p:nvPr/>
        </p:nvSpPr>
        <p:spPr bwMode="gray">
          <a:xfrm rot="5400000">
            <a:off x="3428246" y="4639197"/>
            <a:ext cx="442997" cy="253091"/>
          </a:xfrm>
          <a:prstGeom prst="rightArrow">
            <a:avLst>
              <a:gd name="adj1" fmla="val 47971"/>
              <a:gd name="adj2" fmla="val 8729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eaLnBrk="0" latinLnBrk="0" hangingPunct="0"/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AutoShape 16"/>
          <p:cNvSpPr>
            <a:spLocks noChangeArrowheads="1"/>
          </p:cNvSpPr>
          <p:nvPr/>
        </p:nvSpPr>
        <p:spPr bwMode="gray">
          <a:xfrm rot="10800000">
            <a:off x="4441700" y="2434675"/>
            <a:ext cx="361558" cy="310098"/>
          </a:xfrm>
          <a:prstGeom prst="rightArrow">
            <a:avLst>
              <a:gd name="adj1" fmla="val 47971"/>
              <a:gd name="adj2" fmla="val 8729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eaLnBrk="0" latinLnBrk="0" hangingPunct="0"/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AutoShape 16"/>
          <p:cNvSpPr>
            <a:spLocks noChangeArrowheads="1"/>
          </p:cNvSpPr>
          <p:nvPr/>
        </p:nvSpPr>
        <p:spPr bwMode="gray">
          <a:xfrm rot="10800000">
            <a:off x="2493650" y="2434675"/>
            <a:ext cx="361558" cy="310098"/>
          </a:xfrm>
          <a:prstGeom prst="rightArrow">
            <a:avLst>
              <a:gd name="adj1" fmla="val 47971"/>
              <a:gd name="adj2" fmla="val 8729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eaLnBrk="0" latinLnBrk="0" hangingPunct="0"/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Text Box 55"/>
          <p:cNvSpPr txBox="1">
            <a:spLocks noChangeArrowheads="1"/>
          </p:cNvSpPr>
          <p:nvPr/>
        </p:nvSpPr>
        <p:spPr bwMode="auto">
          <a:xfrm>
            <a:off x="942409" y="5240970"/>
            <a:ext cx="1807791" cy="189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 anchor="ctr">
            <a:spAutoFit/>
          </a:bodyPr>
          <a:lstStyle/>
          <a:p>
            <a:pPr eaLnBrk="0" latinLnBrk="0" hangingPunct="0">
              <a:buFont typeface="Monotype Sorts"/>
              <a:buNone/>
            </a:pPr>
            <a:r>
              <a:rPr kumimoji="0" lang="ko-KR" altLang="en-US" sz="1000" dirty="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</a:rPr>
              <a:t>오류 발생시 모델 정정</a:t>
            </a:r>
          </a:p>
        </p:txBody>
      </p:sp>
      <p:sp>
        <p:nvSpPr>
          <p:cNvPr id="141" name="AutoShape 16"/>
          <p:cNvSpPr>
            <a:spLocks noChangeArrowheads="1"/>
          </p:cNvSpPr>
          <p:nvPr/>
        </p:nvSpPr>
        <p:spPr bwMode="gray">
          <a:xfrm>
            <a:off x="6743563" y="3114208"/>
            <a:ext cx="361558" cy="1266902"/>
          </a:xfrm>
          <a:prstGeom prst="rightArrow">
            <a:avLst>
              <a:gd name="adj1" fmla="val 47971"/>
              <a:gd name="adj2" fmla="val 6054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eaLnBrk="0" latinLnBrk="0" hangingPunct="0"/>
            <a:endParaRPr kumimoji="0" lang="ko-KR" altLang="en-US" sz="1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2" name="그림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32" y="3032956"/>
            <a:ext cx="1751925" cy="150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AutoShape 212"/>
          <p:cNvSpPr>
            <a:spLocks noChangeArrowheads="1"/>
          </p:cNvSpPr>
          <p:nvPr/>
        </p:nvSpPr>
        <p:spPr bwMode="gray">
          <a:xfrm>
            <a:off x="4932832" y="5158286"/>
            <a:ext cx="1590856" cy="1090810"/>
          </a:xfrm>
          <a:prstGeom prst="roundRect">
            <a:avLst>
              <a:gd name="adj" fmla="val 2815"/>
            </a:avLst>
          </a:prstGeom>
          <a:solidFill>
            <a:schemeClr val="bg1"/>
          </a:solidFill>
          <a:ln w="19050" algn="ctr">
            <a:solidFill>
              <a:srgbClr val="8FADD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4" name="AutoShape 44"/>
          <p:cNvSpPr>
            <a:spLocks noChangeArrowheads="1"/>
          </p:cNvSpPr>
          <p:nvPr/>
        </p:nvSpPr>
        <p:spPr bwMode="gray">
          <a:xfrm>
            <a:off x="4971734" y="4965760"/>
            <a:ext cx="1373921" cy="286570"/>
          </a:xfrm>
          <a:prstGeom prst="roundRect">
            <a:avLst>
              <a:gd name="adj" fmla="val 43171"/>
            </a:avLst>
          </a:prstGeom>
          <a:gradFill rotWithShape="0">
            <a:gsLst>
              <a:gs pos="0">
                <a:srgbClr val="5683BA"/>
              </a:gs>
              <a:gs pos="100000">
                <a:schemeClr val="tx2"/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팀 모델링</a:t>
            </a: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1883" y="5426280"/>
            <a:ext cx="959213" cy="747632"/>
          </a:xfrm>
          <a:prstGeom prst="rect">
            <a:avLst/>
          </a:prstGeom>
        </p:spPr>
      </p:pic>
      <p:sp>
        <p:nvSpPr>
          <p:cNvPr id="146" name="TextBox 54"/>
          <p:cNvSpPr txBox="1">
            <a:spLocks noChangeArrowheads="1"/>
          </p:cNvSpPr>
          <p:nvPr/>
        </p:nvSpPr>
        <p:spPr bwMode="gray">
          <a:xfrm>
            <a:off x="5081486" y="5663836"/>
            <a:ext cx="1136670" cy="4004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rIns="36000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9pPr>
          </a:lstStyle>
          <a:p>
            <a:pPr algn="ctr" latinLnBrk="0"/>
            <a:r>
              <a:rPr kumimoji="0"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 관리</a:t>
            </a:r>
            <a:r>
              <a:rPr kumimoji="0"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역할관리</a:t>
            </a:r>
            <a:endParaRPr kumimoji="0"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7" name="object 18"/>
          <p:cNvSpPr/>
          <p:nvPr/>
        </p:nvSpPr>
        <p:spPr>
          <a:xfrm>
            <a:off x="251249" y="1619556"/>
            <a:ext cx="511284" cy="608874"/>
          </a:xfrm>
          <a:prstGeom prst="rect">
            <a:avLst/>
          </a:prstGeom>
          <a:blipFill>
            <a:blip r:embed="rId1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8" name="object 18"/>
          <p:cNvSpPr/>
          <p:nvPr/>
        </p:nvSpPr>
        <p:spPr>
          <a:xfrm>
            <a:off x="7595607" y="5055516"/>
            <a:ext cx="511284" cy="608874"/>
          </a:xfrm>
          <a:prstGeom prst="rect">
            <a:avLst/>
          </a:prstGeom>
          <a:blipFill>
            <a:blip r:embed="rId1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9" name="Rectangle 59"/>
          <p:cNvSpPr>
            <a:spLocks noChangeArrowheads="1"/>
          </p:cNvSpPr>
          <p:nvPr/>
        </p:nvSpPr>
        <p:spPr bwMode="gray">
          <a:xfrm>
            <a:off x="160629" y="2216818"/>
            <a:ext cx="654481" cy="2796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headEnd/>
            <a:tailEnd/>
          </a:ln>
          <a:effectLst/>
        </p:spPr>
        <p:txBody>
          <a:bodyPr lIns="0" rIns="0" anchor="ctr"/>
          <a:lstStyle/>
          <a:p>
            <a:pPr algn="ctr">
              <a:buClr>
                <a:srgbClr val="336699"/>
              </a:buClr>
            </a:pPr>
            <a:r>
              <a:rPr kumimoji="1" lang="ko-KR" altLang="en-US" sz="900" b="1">
                <a:latin typeface="+mn-ea"/>
              </a:rPr>
              <a:t>모델러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50" name="Rectangle 59"/>
          <p:cNvSpPr>
            <a:spLocks noChangeArrowheads="1"/>
          </p:cNvSpPr>
          <p:nvPr/>
        </p:nvSpPr>
        <p:spPr bwMode="gray">
          <a:xfrm>
            <a:off x="8250964" y="5286674"/>
            <a:ext cx="654481" cy="2796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headEnd/>
            <a:tailEnd/>
          </a:ln>
          <a:effectLst/>
        </p:spPr>
        <p:txBody>
          <a:bodyPr lIns="0" rIns="0" anchor="ctr"/>
          <a:lstStyle/>
          <a:p>
            <a:pPr algn="ctr">
              <a:buClr>
                <a:srgbClr val="336699"/>
              </a:buClr>
            </a:pPr>
            <a:r>
              <a:rPr kumimoji="1" lang="ko-KR" altLang="en-US" sz="900" b="1" dirty="0">
                <a:latin typeface="+mn-ea"/>
              </a:rPr>
              <a:t>개발자</a:t>
            </a:r>
          </a:p>
        </p:txBody>
      </p:sp>
      <p:sp>
        <p:nvSpPr>
          <p:cNvPr id="151" name="object 18"/>
          <p:cNvSpPr/>
          <p:nvPr/>
        </p:nvSpPr>
        <p:spPr>
          <a:xfrm>
            <a:off x="254198" y="2480048"/>
            <a:ext cx="511284" cy="608874"/>
          </a:xfrm>
          <a:prstGeom prst="rect">
            <a:avLst/>
          </a:prstGeom>
          <a:blipFill>
            <a:blip r:embed="rId1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Rectangle 59"/>
          <p:cNvSpPr>
            <a:spLocks noChangeArrowheads="1"/>
          </p:cNvSpPr>
          <p:nvPr/>
        </p:nvSpPr>
        <p:spPr bwMode="gray">
          <a:xfrm>
            <a:off x="163578" y="3077310"/>
            <a:ext cx="654481" cy="2796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headEnd/>
            <a:tailEnd/>
          </a:ln>
          <a:effectLst/>
        </p:spPr>
        <p:txBody>
          <a:bodyPr lIns="0" rIns="0" anchor="ctr"/>
          <a:lstStyle/>
          <a:p>
            <a:pPr algn="ctr">
              <a:buClr>
                <a:srgbClr val="336699"/>
              </a:buClr>
            </a:pPr>
            <a:r>
              <a:rPr kumimoji="1" lang="ko-KR" altLang="en-US" sz="900" b="1">
                <a:latin typeface="+mn-ea"/>
              </a:rPr>
              <a:t>모델러</a:t>
            </a:r>
            <a:endParaRPr kumimoji="1" lang="ko-KR" altLang="en-US" sz="900" b="1" dirty="0">
              <a:latin typeface="+mn-ea"/>
            </a:endParaRPr>
          </a:p>
        </p:txBody>
      </p:sp>
      <p:sp>
        <p:nvSpPr>
          <p:cNvPr id="153" name="object 18"/>
          <p:cNvSpPr/>
          <p:nvPr/>
        </p:nvSpPr>
        <p:spPr>
          <a:xfrm>
            <a:off x="7595607" y="5484422"/>
            <a:ext cx="511284" cy="608874"/>
          </a:xfrm>
          <a:prstGeom prst="rect">
            <a:avLst/>
          </a:prstGeom>
          <a:blipFill>
            <a:blip r:embed="rId1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Rectangle 59"/>
          <p:cNvSpPr>
            <a:spLocks noChangeArrowheads="1"/>
          </p:cNvSpPr>
          <p:nvPr/>
        </p:nvSpPr>
        <p:spPr bwMode="gray">
          <a:xfrm>
            <a:off x="8250964" y="5715581"/>
            <a:ext cx="654481" cy="2796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headEnd/>
            <a:tailEnd/>
          </a:ln>
          <a:effectLst/>
        </p:spPr>
        <p:txBody>
          <a:bodyPr lIns="0" rIns="0" anchor="ctr"/>
          <a:lstStyle/>
          <a:p>
            <a:pPr algn="ctr">
              <a:buClr>
                <a:srgbClr val="336699"/>
              </a:buClr>
            </a:pPr>
            <a:r>
              <a:rPr kumimoji="1" lang="ko-KR" altLang="en-US" sz="900" b="1" dirty="0">
                <a:latin typeface="+mn-ea"/>
              </a:rPr>
              <a:t>개발자</a:t>
            </a: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736AC483-AD2D-429E-B444-0A4E7A15F8D0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팀 모델링</a:t>
            </a:r>
          </a:p>
        </p:txBody>
      </p:sp>
    </p:spTree>
    <p:extLst>
      <p:ext uri="{BB962C8B-B14F-4D97-AF65-F5344CB8AC3E}">
        <p14:creationId xmlns:p14="http://schemas.microsoft.com/office/powerpoint/2010/main" val="4109988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54EC8B-0A4C-4523-930E-AF5D4220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822742"/>
            <a:ext cx="4328995" cy="3319120"/>
          </a:xfrm>
          <a:prstGeom prst="rect">
            <a:avLst/>
          </a:prstGeom>
        </p:spPr>
      </p:pic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Repository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접속 방법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6" name="Text Box 82"/>
          <p:cNvSpPr txBox="1">
            <a:spLocks noChangeArrowheads="1"/>
          </p:cNvSpPr>
          <p:nvPr/>
        </p:nvSpPr>
        <p:spPr bwMode="auto">
          <a:xfrm>
            <a:off x="6318492" y="1635484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탭의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Repository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그룹에서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A/R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연결을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84168" y="214400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8" name="Text Box 82"/>
          <p:cNvSpPr txBox="1">
            <a:spLocks noChangeArrowheads="1"/>
          </p:cNvSpPr>
          <p:nvPr/>
        </p:nvSpPr>
        <p:spPr bwMode="auto">
          <a:xfrm>
            <a:off x="6318492" y="2088942"/>
            <a:ext cx="2554938" cy="17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아래와 같은 접속정보를 입력합니다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AR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☞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인증방식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META (SSO)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 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☞ DB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계정입력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인증서버 선택</a:t>
            </a: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☞ IP : 10.52.233.69</a:t>
            </a: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☞ PORT : 7305</a:t>
            </a: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☞ DB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식별키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gsmeta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☞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네트워크별칭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TNS PMETADB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81272" y="393384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81272" y="425485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60954F0-59E9-4BC7-8806-D583B5DD21DC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팀 모델링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F1B33AB-789C-45CC-9D68-0F48A9AA2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16" y="1433188"/>
            <a:ext cx="2505075" cy="1123950"/>
          </a:xfrm>
          <a:prstGeom prst="rect">
            <a:avLst/>
          </a:prstGeom>
        </p:spPr>
      </p:pic>
      <p:sp>
        <p:nvSpPr>
          <p:cNvPr id="30" name="AutoShape 22">
            <a:extLst>
              <a:ext uri="{FF2B5EF4-FFF2-40B4-BE49-F238E27FC236}">
                <a16:creationId xmlns:a16="http://schemas.microsoft.com/office/drawing/2014/main" id="{FA5F70FA-6D3B-47D2-9D87-384020FAE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5626" y="1449596"/>
            <a:ext cx="573465" cy="234911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31" name="AutoShape 22">
            <a:extLst>
              <a:ext uri="{FF2B5EF4-FFF2-40B4-BE49-F238E27FC236}">
                <a16:creationId xmlns:a16="http://schemas.microsoft.com/office/drawing/2014/main" id="{5C8C3CE1-83FC-481A-A1D4-008ADAD13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75" y="1690654"/>
            <a:ext cx="471147" cy="689178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+mn-ea"/>
            </a:endParaRPr>
          </a:p>
        </p:txBody>
      </p:sp>
      <p:pic>
        <p:nvPicPr>
          <p:cNvPr id="32" name="Picture 218" descr="그림4">
            <a:extLst>
              <a:ext uri="{FF2B5EF4-FFF2-40B4-BE49-F238E27FC236}">
                <a16:creationId xmlns:a16="http://schemas.microsoft.com/office/drawing/2014/main" id="{DCE5EFD1-BACB-4F9B-A687-4CB41A43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60390" flipH="1" flipV="1">
            <a:off x="2978159" y="2139447"/>
            <a:ext cx="788552" cy="27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AutoShape 22">
            <a:extLst>
              <a:ext uri="{FF2B5EF4-FFF2-40B4-BE49-F238E27FC236}">
                <a16:creationId xmlns:a16="http://schemas.microsoft.com/office/drawing/2014/main" id="{7904FB16-385C-41DB-89A8-C69E59C58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390" y="3090770"/>
            <a:ext cx="2569170" cy="1785103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868D5DD-C1D1-486C-AE04-2D15F047F7DE}"/>
              </a:ext>
            </a:extLst>
          </p:cNvPr>
          <p:cNvSpPr/>
          <p:nvPr/>
        </p:nvSpPr>
        <p:spPr>
          <a:xfrm>
            <a:off x="433799" y="1575510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3313B96-C0BB-4DA9-9C8F-2E2C5CC5FF0C}"/>
              </a:ext>
            </a:extLst>
          </p:cNvPr>
          <p:cNvSpPr/>
          <p:nvPr/>
        </p:nvSpPr>
        <p:spPr>
          <a:xfrm>
            <a:off x="2124684" y="3048923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E6983B6-D0DA-4A5D-910F-77FB9A7AEEA3}"/>
              </a:ext>
            </a:extLst>
          </p:cNvPr>
          <p:cNvSpPr/>
          <p:nvPr/>
        </p:nvSpPr>
        <p:spPr>
          <a:xfrm>
            <a:off x="3082151" y="5800165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" name="Picture 169" descr="j0255117">
            <a:extLst>
              <a:ext uri="{FF2B5EF4-FFF2-40B4-BE49-F238E27FC236}">
                <a16:creationId xmlns:a16="http://schemas.microsoft.com/office/drawing/2014/main" id="{2E642469-D895-4EBB-ACFE-6157671D0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66" y="5660221"/>
            <a:ext cx="258216" cy="22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B3C2A71-AA8B-4A97-8CFD-4E784F9E6DC7}"/>
              </a:ext>
            </a:extLst>
          </p:cNvPr>
          <p:cNvCxnSpPr>
            <a:cxnSpLocks/>
            <a:stCxn id="37" idx="0"/>
            <a:endCxn id="38" idx="3"/>
          </p:cNvCxnSpPr>
          <p:nvPr/>
        </p:nvCxnSpPr>
        <p:spPr>
          <a:xfrm rot="16200000" flipV="1">
            <a:off x="2092810" y="4716117"/>
            <a:ext cx="29120" cy="2138975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9CD4884C-8E6E-4F84-BE8D-5679C8667A53}"/>
              </a:ext>
            </a:extLst>
          </p:cNvPr>
          <p:cNvSpPr/>
          <p:nvPr/>
        </p:nvSpPr>
        <p:spPr>
          <a:xfrm>
            <a:off x="2029978" y="5802131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B0856A4-B0DD-4C61-8713-4D618DA855DA}"/>
              </a:ext>
            </a:extLst>
          </p:cNvPr>
          <p:cNvSpPr/>
          <p:nvPr/>
        </p:nvSpPr>
        <p:spPr>
          <a:xfrm>
            <a:off x="3683397" y="5800165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C96A7-A116-4633-BBBC-51E1A9E7BF81}"/>
              </a:ext>
            </a:extLst>
          </p:cNvPr>
          <p:cNvSpPr txBox="1"/>
          <p:nvPr/>
        </p:nvSpPr>
        <p:spPr>
          <a:xfrm>
            <a:off x="9358964" y="3338744"/>
            <a:ext cx="2164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AAD57D-5C99-43B0-97DB-23A942F1B4A6}"/>
              </a:ext>
            </a:extLst>
          </p:cNvPr>
          <p:cNvSpPr/>
          <p:nvPr/>
        </p:nvSpPr>
        <p:spPr>
          <a:xfrm>
            <a:off x="6261272" y="3873675"/>
            <a:ext cx="26121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테스트</a:t>
            </a:r>
            <a:r>
              <a:rPr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] </a:t>
            </a:r>
            <a:r>
              <a:rPr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버튼 클릭하여 접속 상태를 확인</a:t>
            </a:r>
            <a:endParaRPr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01E9CE-EE86-45EC-969A-B9851076113E}"/>
              </a:ext>
            </a:extLst>
          </p:cNvPr>
          <p:cNvSpPr/>
          <p:nvPr/>
        </p:nvSpPr>
        <p:spPr>
          <a:xfrm>
            <a:off x="6261272" y="4190891"/>
            <a:ext cx="23167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저장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]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버튼 클릭하여 접속 정보를 저장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모서리가 둥근 직사각형 20">
            <a:extLst>
              <a:ext uri="{FF2B5EF4-FFF2-40B4-BE49-F238E27FC236}">
                <a16:creationId xmlns:a16="http://schemas.microsoft.com/office/drawing/2014/main" id="{7574E10A-97C0-4E85-8D95-EDE9344CF999}"/>
              </a:ext>
            </a:extLst>
          </p:cNvPr>
          <p:cNvSpPr/>
          <p:nvPr/>
        </p:nvSpPr>
        <p:spPr>
          <a:xfrm>
            <a:off x="6086513" y="456981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59A8860-5184-41B9-A60C-FB97196D6BDD}"/>
              </a:ext>
            </a:extLst>
          </p:cNvPr>
          <p:cNvSpPr/>
          <p:nvPr/>
        </p:nvSpPr>
        <p:spPr>
          <a:xfrm>
            <a:off x="6262365" y="4520553"/>
            <a:ext cx="2667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접속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]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버튼 클릭하여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AR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연결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9A8F7E-66C8-47FF-9F5C-31555DD022B2}"/>
              </a:ext>
            </a:extLst>
          </p:cNvPr>
          <p:cNvSpPr/>
          <p:nvPr/>
        </p:nvSpPr>
        <p:spPr>
          <a:xfrm>
            <a:off x="6138364" y="5330532"/>
            <a:ext cx="28261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9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※ PMETADB =</a:t>
            </a:r>
          </a:p>
          <a:p>
            <a:pPr latinLnBrk="0"/>
            <a:r>
              <a:rPr lang="en-US" altLang="ko-KR" sz="9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  (DESCRIPTION =</a:t>
            </a:r>
          </a:p>
          <a:p>
            <a:pPr latinLnBrk="0"/>
            <a:r>
              <a:rPr lang="en-US" altLang="ko-KR" sz="9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    (ADDRESS = (PROTOCOL = TCP)(HOST </a:t>
            </a:r>
            <a:r>
              <a:rPr lang="en-US" altLang="ko-KR" sz="900" b="1">
                <a:solidFill>
                  <a:srgbClr val="C00000"/>
                </a:solidFill>
                <a:latin typeface="맑은 고딕" panose="020B0503020000020004" pitchFamily="50" charset="-127"/>
              </a:rPr>
              <a:t>= 10.52.233.69)(</a:t>
            </a:r>
            <a:r>
              <a:rPr lang="en-US" altLang="ko-KR" sz="9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PORT = 1521))</a:t>
            </a:r>
          </a:p>
          <a:p>
            <a:pPr latinLnBrk="0"/>
            <a:r>
              <a:rPr lang="en-US" altLang="ko-KR" sz="9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    (CONNECT_DATA =</a:t>
            </a:r>
          </a:p>
          <a:p>
            <a:pPr latinLnBrk="0"/>
            <a:r>
              <a:rPr lang="en-US" altLang="ko-KR" sz="9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      (SERVER = DEDICATED)</a:t>
            </a:r>
          </a:p>
          <a:p>
            <a:pPr latinLnBrk="0"/>
            <a:r>
              <a:rPr lang="en-US" altLang="ko-KR" sz="9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      (SERVICE_NAME = METADB)</a:t>
            </a:r>
          </a:p>
          <a:p>
            <a:pPr latinLnBrk="0"/>
            <a:r>
              <a:rPr lang="en-US" altLang="ko-KR" sz="9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    )</a:t>
            </a:r>
          </a:p>
        </p:txBody>
      </p:sp>
      <p:sp>
        <p:nvSpPr>
          <p:cNvPr id="47" name="모서리가 둥근 직사각형 20">
            <a:extLst>
              <a:ext uri="{FF2B5EF4-FFF2-40B4-BE49-F238E27FC236}">
                <a16:creationId xmlns:a16="http://schemas.microsoft.com/office/drawing/2014/main" id="{7574E10A-97C0-4E85-8D95-EDE9344CF999}"/>
              </a:ext>
            </a:extLst>
          </p:cNvPr>
          <p:cNvSpPr/>
          <p:nvPr/>
        </p:nvSpPr>
        <p:spPr>
          <a:xfrm>
            <a:off x="6093595" y="488822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59A8860-5184-41B9-A60C-FB97196D6BDD}"/>
              </a:ext>
            </a:extLst>
          </p:cNvPr>
          <p:cNvSpPr/>
          <p:nvPr/>
        </p:nvSpPr>
        <p:spPr>
          <a:xfrm>
            <a:off x="6269447" y="4838963"/>
            <a:ext cx="2667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SSO </a:t>
            </a:r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로그인창에서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portal.gsretail.com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의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ID / PW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사용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6386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Repository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graphicFrame>
        <p:nvGraphicFramePr>
          <p:cNvPr id="33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38719"/>
              </p:ext>
            </p:extLst>
          </p:nvPr>
        </p:nvGraphicFramePr>
        <p:xfrm>
          <a:off x="6156176" y="1918435"/>
          <a:ext cx="2657425" cy="1647436"/>
        </p:xfrm>
        <a:graphic>
          <a:graphicData uri="http://schemas.openxmlformats.org/drawingml/2006/table">
            <a:tbl>
              <a:tblPr/>
              <a:tblGrid>
                <a:gridCol w="713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프로젝트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프로젝트 성격의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대분류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폴더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중분류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/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소분류 성격의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폴더구조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주로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2~3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Level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에서 구성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모델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실제 모델 데이터를 담고 있다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.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 err="1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주제영역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모델의 세부주제영역을 구성한다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.</a:t>
                      </a: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(ERD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단위로 표시됨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모서리가 둥근 직사각형 33"/>
          <p:cNvSpPr/>
          <p:nvPr/>
        </p:nvSpPr>
        <p:spPr>
          <a:xfrm>
            <a:off x="6084168" y="164655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5" name="Text Box 82"/>
          <p:cNvSpPr txBox="1">
            <a:spLocks noChangeArrowheads="1"/>
          </p:cNvSpPr>
          <p:nvPr/>
        </p:nvSpPr>
        <p:spPr bwMode="auto">
          <a:xfrm>
            <a:off x="6318492" y="162880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AR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 저장 구조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l="2550" t="35088" r="1816" b="877"/>
          <a:stretch/>
        </p:blipFill>
        <p:spPr>
          <a:xfrm>
            <a:off x="388585" y="1646552"/>
            <a:ext cx="5217757" cy="262829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C132588-F23B-4CA2-87F5-C788429FDC93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팀 모델링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EAC4CA-2E56-434A-ACDE-5769C19F1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7" b="54269"/>
          <a:stretch/>
        </p:blipFill>
        <p:spPr>
          <a:xfrm>
            <a:off x="388585" y="4797152"/>
            <a:ext cx="3554622" cy="1088582"/>
          </a:xfrm>
          <a:prstGeom prst="rect">
            <a:avLst/>
          </a:prstGeom>
        </p:spPr>
      </p:pic>
      <p:sp>
        <p:nvSpPr>
          <p:cNvPr id="9" name="모서리가 둥근 직사각형 33">
            <a:extLst>
              <a:ext uri="{FF2B5EF4-FFF2-40B4-BE49-F238E27FC236}">
                <a16:creationId xmlns:a16="http://schemas.microsoft.com/office/drawing/2014/main" id="{4AC63D67-8C4E-4C13-BC3F-1B1456FCE5D9}"/>
              </a:ext>
            </a:extLst>
          </p:cNvPr>
          <p:cNvSpPr/>
          <p:nvPr/>
        </p:nvSpPr>
        <p:spPr>
          <a:xfrm>
            <a:off x="287182" y="139538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Text Box 82">
            <a:extLst>
              <a:ext uri="{FF2B5EF4-FFF2-40B4-BE49-F238E27FC236}">
                <a16:creationId xmlns:a16="http://schemas.microsoft.com/office/drawing/2014/main" id="{2A13716D-CC82-47D6-80E3-9B68B94C9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827" y="1371441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AR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 저장 구조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33">
            <a:extLst>
              <a:ext uri="{FF2B5EF4-FFF2-40B4-BE49-F238E27FC236}">
                <a16:creationId xmlns:a16="http://schemas.microsoft.com/office/drawing/2014/main" id="{F60F4F72-9A3A-4425-9A14-65CDD40BE1A1}"/>
              </a:ext>
            </a:extLst>
          </p:cNvPr>
          <p:cNvSpPr/>
          <p:nvPr/>
        </p:nvSpPr>
        <p:spPr>
          <a:xfrm>
            <a:off x="287182" y="452006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Text Box 82">
            <a:extLst>
              <a:ext uri="{FF2B5EF4-FFF2-40B4-BE49-F238E27FC236}">
                <a16:creationId xmlns:a16="http://schemas.microsoft.com/office/drawing/2014/main" id="{2C22A34B-6C97-40BC-BD79-C85C082BC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827" y="4496117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AR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 저장 이력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33">
            <a:extLst>
              <a:ext uri="{FF2B5EF4-FFF2-40B4-BE49-F238E27FC236}">
                <a16:creationId xmlns:a16="http://schemas.microsoft.com/office/drawing/2014/main" id="{8AAAE9C8-59C8-4ADA-A351-774DA9AEFD5E}"/>
              </a:ext>
            </a:extLst>
          </p:cNvPr>
          <p:cNvSpPr/>
          <p:nvPr/>
        </p:nvSpPr>
        <p:spPr>
          <a:xfrm>
            <a:off x="6084168" y="380679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 Box 82">
            <a:extLst>
              <a:ext uri="{FF2B5EF4-FFF2-40B4-BE49-F238E27FC236}">
                <a16:creationId xmlns:a16="http://schemas.microsoft.com/office/drawing/2014/main" id="{06FC9101-D345-4EDE-917C-DA9E44306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492" y="3718508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AR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 저장 이력을 관리하고 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예전 모델링 작업 이력을 시점을 기준하여 다운로드 받을 수 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838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Repository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권한 정리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3966"/>
            <a:ext cx="4847692" cy="360040"/>
          </a:xfrm>
          <a:prstGeom prst="rect">
            <a:avLst/>
          </a:prstGeom>
        </p:spPr>
      </p:pic>
      <p:sp>
        <p:nvSpPr>
          <p:cNvPr id="29" name="아래쪽 화살표 28"/>
          <p:cNvSpPr/>
          <p:nvPr/>
        </p:nvSpPr>
        <p:spPr bwMode="auto">
          <a:xfrm flipH="1">
            <a:off x="5148064" y="2334916"/>
            <a:ext cx="252000" cy="415333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2" name="아래쪽 화살표 31"/>
          <p:cNvSpPr/>
          <p:nvPr/>
        </p:nvSpPr>
        <p:spPr bwMode="auto">
          <a:xfrm rot="10800000" flipH="1">
            <a:off x="4868902" y="2334916"/>
            <a:ext cx="252000" cy="415333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FF0000"/>
              </a:gs>
              <a:gs pos="53000">
                <a:srgbClr val="C00000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3" name="아래쪽 화살표 32"/>
          <p:cNvSpPr/>
          <p:nvPr/>
        </p:nvSpPr>
        <p:spPr bwMode="auto">
          <a:xfrm flipH="1">
            <a:off x="4067692" y="2334916"/>
            <a:ext cx="252000" cy="415333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4" name="아래쪽 화살표 33"/>
          <p:cNvSpPr/>
          <p:nvPr/>
        </p:nvSpPr>
        <p:spPr bwMode="auto">
          <a:xfrm flipH="1">
            <a:off x="3040210" y="2334915"/>
            <a:ext cx="252000" cy="415333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5" name="아래쪽 화살표 34"/>
          <p:cNvSpPr/>
          <p:nvPr/>
        </p:nvSpPr>
        <p:spPr bwMode="auto">
          <a:xfrm flipH="1">
            <a:off x="2013416" y="2295001"/>
            <a:ext cx="252000" cy="415333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" name="원통 4"/>
          <p:cNvSpPr/>
          <p:nvPr/>
        </p:nvSpPr>
        <p:spPr>
          <a:xfrm>
            <a:off x="1833620" y="1776217"/>
            <a:ext cx="3566444" cy="464816"/>
          </a:xfrm>
          <a:prstGeom prst="ca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</a:t>
            </a:r>
            <a:r>
              <a:rPr lang="en-US" altLang="ko-KR" dirty="0"/>
              <a:t>Repository</a:t>
            </a:r>
            <a:endParaRPr lang="ko-KR" altLang="en-US" dirty="0"/>
          </a:p>
        </p:txBody>
      </p:sp>
      <p:graphicFrame>
        <p:nvGraphicFramePr>
          <p:cNvPr id="36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531224"/>
              </p:ext>
            </p:extLst>
          </p:nvPr>
        </p:nvGraphicFramePr>
        <p:xfrm>
          <a:off x="6156176" y="1918435"/>
          <a:ext cx="2808312" cy="1946349"/>
        </p:xfrm>
        <a:graphic>
          <a:graphicData uri="http://schemas.openxmlformats.org/drawingml/2006/table">
            <a:tbl>
              <a:tblPr/>
              <a:tblGrid>
                <a:gridCol w="753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수정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모델을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내려받기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후 수정해서 올릴 수 있다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.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파일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모델을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내려받아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파일로 저장이 가능하다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. (AR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올리기 제한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인쇄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모델을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내려받아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인쇄가 가능하다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.</a:t>
                      </a: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(AR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올리기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,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파일저장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제한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읽기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모델을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en-US" altLang="ko-KR" sz="90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ReadOnly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로 </a:t>
                      </a:r>
                      <a:r>
                        <a:rPr lang="ko-KR" altLang="en-US" sz="900" baseline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내려받아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볼 수 있다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.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해제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모델에 대한 접근 권한이 없다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.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모서리가 둥근 직사각형 36"/>
          <p:cNvSpPr/>
          <p:nvPr/>
        </p:nvSpPr>
        <p:spPr>
          <a:xfrm>
            <a:off x="6084168" y="164655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8" name="Text Box 82"/>
          <p:cNvSpPr txBox="1">
            <a:spLocks noChangeArrowheads="1"/>
          </p:cNvSpPr>
          <p:nvPr/>
        </p:nvSpPr>
        <p:spPr bwMode="auto">
          <a:xfrm>
            <a:off x="6318492" y="162880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주제영역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권한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084168" y="408551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0" name="Text Box 82"/>
          <p:cNvSpPr txBox="1">
            <a:spLocks noChangeArrowheads="1"/>
          </p:cNvSpPr>
          <p:nvPr/>
        </p:nvSpPr>
        <p:spPr bwMode="auto">
          <a:xfrm>
            <a:off x="6318492" y="4067765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 역할에 지정된 주요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기능권한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</a:p>
        </p:txBody>
      </p:sp>
      <p:graphicFrame>
        <p:nvGraphicFramePr>
          <p:cNvPr id="43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48222"/>
              </p:ext>
            </p:extLst>
          </p:nvPr>
        </p:nvGraphicFramePr>
        <p:xfrm>
          <a:off x="6156175" y="4328410"/>
          <a:ext cx="2808313" cy="1564029"/>
        </p:xfrm>
        <a:graphic>
          <a:graphicData uri="http://schemas.openxmlformats.org/drawingml/2006/table">
            <a:tbl>
              <a:tblPr/>
              <a:tblGrid>
                <a:gridCol w="913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5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모델 </a:t>
                      </a:r>
                      <a:r>
                        <a:rPr lang="ko-KR" altLang="en-US" sz="900" dirty="0" err="1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내려받기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모델을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내려받을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수 있는 권한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모델 올리기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모델을 올리기 할 수 있는 권한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모델 등록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새로운 모델을 등록할 수 있는 권한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모델 관리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‘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모델관리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’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기능 사용권한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24757"/>
              </p:ext>
            </p:extLst>
          </p:nvPr>
        </p:nvGraphicFramePr>
        <p:xfrm>
          <a:off x="683567" y="3386596"/>
          <a:ext cx="4756254" cy="9065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34979492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18186035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83199183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30716400"/>
                    </a:ext>
                  </a:extLst>
                </a:gridCol>
                <a:gridCol w="867821">
                  <a:extLst>
                    <a:ext uri="{9D8B030D-6E8A-4147-A177-3AD203B41FA5}">
                      <a16:colId xmlns:a16="http://schemas.microsoft.com/office/drawing/2014/main" val="945570620"/>
                    </a:ext>
                  </a:extLst>
                </a:gridCol>
              </a:tblGrid>
              <a:tr h="82569">
                <a:tc>
                  <a:txBody>
                    <a:bodyPr/>
                    <a:lstStyle/>
                    <a:p>
                      <a:pPr algn="ctr" rtl="0"/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050" dirty="0">
                          <a:latin typeface="+mj-lt"/>
                        </a:rPr>
                        <a:t>읽기</a:t>
                      </a:r>
                    </a:p>
                  </a:txBody>
                  <a:tcPr marL="10640" marR="10640" marT="10640" marB="106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050" dirty="0">
                          <a:latin typeface="+mj-lt"/>
                        </a:rPr>
                        <a:t>인쇄</a:t>
                      </a:r>
                    </a:p>
                  </a:txBody>
                  <a:tcPr marL="10640" marR="10640" marT="10640" marB="106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050" dirty="0">
                          <a:latin typeface="+mj-lt"/>
                        </a:rPr>
                        <a:t>파일</a:t>
                      </a:r>
                    </a:p>
                  </a:txBody>
                  <a:tcPr marL="10640" marR="10640" marT="10640" marB="106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050" dirty="0">
                          <a:latin typeface="+mj-lt"/>
                        </a:rPr>
                        <a:t>수정</a:t>
                      </a:r>
                    </a:p>
                  </a:txBody>
                  <a:tcPr marL="10640" marR="10640" marT="10640" marB="106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661763"/>
                  </a:ext>
                </a:extLst>
              </a:tr>
              <a:tr h="82569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50" b="0" dirty="0" err="1">
                          <a:latin typeface="+mj-lt"/>
                        </a:rPr>
                        <a:t>모델올리기</a:t>
                      </a:r>
                      <a:endParaRPr lang="en-US" sz="1050" b="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X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X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X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O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364811"/>
                  </a:ext>
                </a:extLst>
              </a:tr>
              <a:tr h="82569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50" b="0" dirty="0" err="1">
                          <a:latin typeface="+mj-lt"/>
                        </a:rPr>
                        <a:t>파일저장</a:t>
                      </a:r>
                      <a:endParaRPr lang="en-US" sz="1050" b="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X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X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O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O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83947"/>
                  </a:ext>
                </a:extLst>
              </a:tr>
              <a:tr h="82569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50" b="0" dirty="0">
                          <a:latin typeface="+mj-lt"/>
                        </a:rPr>
                        <a:t>인쇄</a:t>
                      </a:r>
                      <a:endParaRPr lang="en-US" sz="1050" b="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X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O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O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latin typeface="+mj-lt"/>
                        </a:rPr>
                        <a:t>O</a:t>
                      </a:r>
                      <a:endParaRPr lang="ko-KR" altLang="en-US" sz="105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772542"/>
                  </a:ext>
                </a:extLst>
              </a:tr>
              <a:tr h="82569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50" b="0" dirty="0" err="1">
                          <a:latin typeface="+mj-lt"/>
                        </a:rPr>
                        <a:t>모델참조</a:t>
                      </a:r>
                      <a:endParaRPr lang="en-US" sz="1050" b="0" dirty="0">
                        <a:latin typeface="+mj-lt"/>
                      </a:endParaRPr>
                    </a:p>
                  </a:txBody>
                  <a:tcPr marL="10640" marR="10640" marT="10640" marB="106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050" dirty="0">
                          <a:latin typeface="+mj-lt"/>
                        </a:rPr>
                        <a:t>O</a:t>
                      </a: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050" dirty="0">
                          <a:latin typeface="+mj-lt"/>
                        </a:rPr>
                        <a:t>O</a:t>
                      </a: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050" dirty="0">
                          <a:latin typeface="+mj-lt"/>
                        </a:rPr>
                        <a:t>O</a:t>
                      </a: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050" dirty="0">
                          <a:latin typeface="+mj-lt"/>
                        </a:rPr>
                        <a:t>O</a:t>
                      </a:r>
                    </a:p>
                  </a:txBody>
                  <a:tcPr marL="10640" marR="10640" marT="10640" marB="10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17531"/>
                  </a:ext>
                </a:extLst>
              </a:tr>
            </a:tbl>
          </a:graphicData>
        </a:graphic>
      </p:graphicFrame>
      <p:sp>
        <p:nvSpPr>
          <p:cNvPr id="54" name="직사각형 53"/>
          <p:cNvSpPr/>
          <p:nvPr/>
        </p:nvSpPr>
        <p:spPr>
          <a:xfrm>
            <a:off x="467544" y="1340768"/>
            <a:ext cx="936105" cy="236024"/>
          </a:xfrm>
          <a:prstGeom prst="rect">
            <a:avLst/>
          </a:prstGeom>
          <a:solidFill>
            <a:srgbClr val="007851"/>
          </a:solidFill>
          <a:ln w="1905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ko-KR" altLang="en-US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권한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67544" y="1576791"/>
            <a:ext cx="5112568" cy="2896003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93" y="5031269"/>
            <a:ext cx="990600" cy="32385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441" y="4870044"/>
            <a:ext cx="3839886" cy="1402881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74553" y="4634020"/>
            <a:ext cx="936105" cy="236024"/>
          </a:xfrm>
          <a:prstGeom prst="rect">
            <a:avLst/>
          </a:prstGeom>
          <a:solidFill>
            <a:srgbClr val="007851"/>
          </a:solidFill>
          <a:ln w="1905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ko-KR" altLang="en-US" sz="800" b="1" kern="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역할정의</a:t>
            </a:r>
            <a:endParaRPr kumimoji="1" lang="ko-KR" altLang="en-US" sz="8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67544" y="4870044"/>
            <a:ext cx="5112567" cy="1481447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D7C5B56A-0104-4D8F-AB86-5A65140B9527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팀 모델링</a:t>
            </a:r>
          </a:p>
        </p:txBody>
      </p:sp>
    </p:spTree>
    <p:extLst>
      <p:ext uri="{BB962C8B-B14F-4D97-AF65-F5344CB8AC3E}">
        <p14:creationId xmlns:p14="http://schemas.microsoft.com/office/powerpoint/2010/main" val="2312909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9BFE8B-7007-4FC4-B9B7-824AD2303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0" y="3140968"/>
            <a:ext cx="5209360" cy="3024336"/>
          </a:xfrm>
          <a:prstGeom prst="rect">
            <a:avLst/>
          </a:prstGeom>
        </p:spPr>
      </p:pic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Repository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내리기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올리기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72" y="3043601"/>
            <a:ext cx="1944216" cy="196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65970" y="447313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 Box 82"/>
          <p:cNvSpPr txBox="1">
            <a:spLocks noChangeArrowheads="1"/>
          </p:cNvSpPr>
          <p:nvPr/>
        </p:nvSpPr>
        <p:spPr bwMode="auto">
          <a:xfrm>
            <a:off x="6318492" y="1635484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탭의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Repository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그룹에서 내리기를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84168" y="208504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7" name="Text Box 82"/>
          <p:cNvSpPr txBox="1">
            <a:spLocks noChangeArrowheads="1"/>
          </p:cNvSpPr>
          <p:nvPr/>
        </p:nvSpPr>
        <p:spPr bwMode="auto">
          <a:xfrm>
            <a:off x="6318492" y="1988840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A/R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에 등록된 모델의 리스트를 확인할 수 있는 화면이 실행되며 내려 받고자 하는 영역의 모델을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84168" y="261601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9" name="Text Box 82"/>
          <p:cNvSpPr txBox="1">
            <a:spLocks noChangeArrowheads="1"/>
          </p:cNvSpPr>
          <p:nvPr/>
        </p:nvSpPr>
        <p:spPr bwMode="auto">
          <a:xfrm>
            <a:off x="6318492" y="2449281"/>
            <a:ext cx="2554938" cy="4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내리기 버튼을 클릭하면 모델이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Lock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이 설정된 상태로 내려 받아지며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AR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관리에는 빨간 색으로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Lock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설정 상태를 표시해줍니다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60232" y="3508193"/>
            <a:ext cx="1440160" cy="360000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04679" y="5989902"/>
            <a:ext cx="358217" cy="108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63067" y="583106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808" y="1592725"/>
            <a:ext cx="2686050" cy="10953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739826" y="1808749"/>
            <a:ext cx="432000" cy="68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79" descr="Untitled-12-3 cop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0" t="21800" r="20480" b="42880"/>
          <a:stretch>
            <a:fillRect/>
          </a:stretch>
        </p:blipFill>
        <p:spPr bwMode="gray">
          <a:xfrm>
            <a:off x="7726996" y="3678487"/>
            <a:ext cx="1195779" cy="53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utoShape 33"/>
          <p:cNvSpPr>
            <a:spLocks noChangeArrowheads="1"/>
          </p:cNvSpPr>
          <p:nvPr/>
        </p:nvSpPr>
        <p:spPr bwMode="auto">
          <a:xfrm>
            <a:off x="8010809" y="3673205"/>
            <a:ext cx="560387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배타적</a:t>
            </a:r>
            <a:endParaRPr lang="en-US" altLang="ko-KR" sz="9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LOCK </a:t>
            </a:r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E13384FB-7A9E-4A47-ACA0-C7C6DEFD3272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팀 모델링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04E4FC-896E-44B3-976D-570D06341CD4}"/>
              </a:ext>
            </a:extLst>
          </p:cNvPr>
          <p:cNvSpPr/>
          <p:nvPr/>
        </p:nvSpPr>
        <p:spPr>
          <a:xfrm>
            <a:off x="2307826" y="1806447"/>
            <a:ext cx="432000" cy="68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2393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9" name="모서리가 둥근 직사각형 23">
            <a:extLst>
              <a:ext uri="{FF2B5EF4-FFF2-40B4-BE49-F238E27FC236}">
                <a16:creationId xmlns:a16="http://schemas.microsoft.com/office/drawing/2014/main" id="{8EE59E39-9E76-4293-BBA2-E7DFA5ED9A58}"/>
              </a:ext>
            </a:extLst>
          </p:cNvPr>
          <p:cNvSpPr/>
          <p:nvPr/>
        </p:nvSpPr>
        <p:spPr>
          <a:xfrm>
            <a:off x="2430393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726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신청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EA3A32-6115-4A86-BE37-F79984F68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80" y="3108268"/>
            <a:ext cx="3754773" cy="2520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5AB13A-C9E6-452B-BD0F-6FCBAB11A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80" y="1718463"/>
            <a:ext cx="2160240" cy="891842"/>
          </a:xfrm>
          <a:prstGeom prst="rect">
            <a:avLst/>
          </a:prstGeom>
        </p:spPr>
      </p:pic>
      <p:sp>
        <p:nvSpPr>
          <p:cNvPr id="40" name="모서리가 둥근 직사각형 67">
            <a:extLst>
              <a:ext uri="{FF2B5EF4-FFF2-40B4-BE49-F238E27FC236}">
                <a16:creationId xmlns:a16="http://schemas.microsoft.com/office/drawing/2014/main" id="{5CDBC1BF-E1CE-441E-808F-CBABC22DE709}"/>
              </a:ext>
            </a:extLst>
          </p:cNvPr>
          <p:cNvSpPr/>
          <p:nvPr/>
        </p:nvSpPr>
        <p:spPr>
          <a:xfrm>
            <a:off x="305229" y="143747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1" name="Text Box 82">
            <a:extLst>
              <a:ext uri="{FF2B5EF4-FFF2-40B4-BE49-F238E27FC236}">
                <a16:creationId xmlns:a16="http://schemas.microsoft.com/office/drawing/2014/main" id="{A8F728DE-6B0C-4E43-8F29-B15207096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410780"/>
            <a:ext cx="3798539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변경 완료된 모델 신청을 위해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리본 버튼의 모델 신청 버튼을 클릭합니다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모서리가 둥근 직사각형 25">
            <a:extLst>
              <a:ext uri="{FF2B5EF4-FFF2-40B4-BE49-F238E27FC236}">
                <a16:creationId xmlns:a16="http://schemas.microsoft.com/office/drawing/2014/main" id="{41E8F02D-01A7-4547-91F1-EB8A9E6035CF}"/>
              </a:ext>
            </a:extLst>
          </p:cNvPr>
          <p:cNvSpPr/>
          <p:nvPr/>
        </p:nvSpPr>
        <p:spPr>
          <a:xfrm>
            <a:off x="1356240" y="1986107"/>
            <a:ext cx="479456" cy="515712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모서리가 둥근 직사각형 67">
            <a:extLst>
              <a:ext uri="{FF2B5EF4-FFF2-40B4-BE49-F238E27FC236}">
                <a16:creationId xmlns:a16="http://schemas.microsoft.com/office/drawing/2014/main" id="{39C5F0C3-46B5-4712-B49F-D65D38CD9624}"/>
              </a:ext>
            </a:extLst>
          </p:cNvPr>
          <p:cNvSpPr/>
          <p:nvPr/>
        </p:nvSpPr>
        <p:spPr>
          <a:xfrm>
            <a:off x="305229" y="27774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4" name="Text Box 82">
            <a:extLst>
              <a:ext uri="{FF2B5EF4-FFF2-40B4-BE49-F238E27FC236}">
                <a16:creationId xmlns:a16="http://schemas.microsoft.com/office/drawing/2014/main" id="{2BBE8DF4-0DBB-472C-A1BB-7A1EA1E63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2680268"/>
            <a:ext cx="4014085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변경된 모델의 적합성을 검증하기 위해 하단의 검증버튼을 클릭합니다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검증이 정상적으로 이루어 졌을 경우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결제선을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지정하여 변경모델을 신청합니다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12C9DF-2344-42F2-A140-A0F309019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403" y="1808840"/>
            <a:ext cx="3756794" cy="24589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07BBB2-BCDE-4ED6-B059-860F52C44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678" y="3431799"/>
            <a:ext cx="3058007" cy="1021281"/>
          </a:xfrm>
          <a:prstGeom prst="rect">
            <a:avLst/>
          </a:prstGeom>
        </p:spPr>
      </p:pic>
      <p:sp>
        <p:nvSpPr>
          <p:cNvPr id="79" name="모서리가 둥근 직사각형 67">
            <a:extLst>
              <a:ext uri="{FF2B5EF4-FFF2-40B4-BE49-F238E27FC236}">
                <a16:creationId xmlns:a16="http://schemas.microsoft.com/office/drawing/2014/main" id="{93F2B4AB-CBD9-40E3-8833-DFD7FE26C4AD}"/>
              </a:ext>
            </a:extLst>
          </p:cNvPr>
          <p:cNvSpPr/>
          <p:nvPr/>
        </p:nvSpPr>
        <p:spPr>
          <a:xfrm>
            <a:off x="4553637" y="145482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064A25-D261-4A51-ADC6-CB9303F19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524" y="3662820"/>
            <a:ext cx="3763468" cy="2526116"/>
          </a:xfrm>
          <a:prstGeom prst="rect">
            <a:avLst/>
          </a:prstGeom>
        </p:spPr>
      </p:pic>
      <p:sp>
        <p:nvSpPr>
          <p:cNvPr id="77" name="모서리가 둥근 직사각형 25">
            <a:extLst>
              <a:ext uri="{FF2B5EF4-FFF2-40B4-BE49-F238E27FC236}">
                <a16:creationId xmlns:a16="http://schemas.microsoft.com/office/drawing/2014/main" id="{B70A90AB-9199-4A6A-A4AB-5A244634DDEF}"/>
              </a:ext>
            </a:extLst>
          </p:cNvPr>
          <p:cNvSpPr/>
          <p:nvPr/>
        </p:nvSpPr>
        <p:spPr>
          <a:xfrm>
            <a:off x="770180" y="3789040"/>
            <a:ext cx="1275903" cy="504500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모서리가 둥근 직사각형 25">
            <a:extLst>
              <a:ext uri="{FF2B5EF4-FFF2-40B4-BE49-F238E27FC236}">
                <a16:creationId xmlns:a16="http://schemas.microsoft.com/office/drawing/2014/main" id="{BD4B3C30-2EE3-4292-88CF-9D28575FC469}"/>
              </a:ext>
            </a:extLst>
          </p:cNvPr>
          <p:cNvSpPr/>
          <p:nvPr/>
        </p:nvSpPr>
        <p:spPr>
          <a:xfrm>
            <a:off x="3562013" y="6016327"/>
            <a:ext cx="648072" cy="1667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 Box 82">
            <a:extLst>
              <a:ext uri="{FF2B5EF4-FFF2-40B4-BE49-F238E27FC236}">
                <a16:creationId xmlns:a16="http://schemas.microsoft.com/office/drawing/2014/main" id="{18D9F0FE-1A16-45A5-B6BD-01E71F755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850" y="1371049"/>
            <a:ext cx="4014085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변경 모델의 검증에서 적합하지 않은 수정내역 발생시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아래와 같이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ERROR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표기가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나타납니다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해당 오류는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DA#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하단의 출력창에서도 동일하게 확인 하실 수 있습니다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모서리가 둥근 직사각형 67">
            <a:extLst>
              <a:ext uri="{FF2B5EF4-FFF2-40B4-BE49-F238E27FC236}">
                <a16:creationId xmlns:a16="http://schemas.microsoft.com/office/drawing/2014/main" id="{905F990D-9422-4DD6-9366-E3085562423B}"/>
              </a:ext>
            </a:extLst>
          </p:cNvPr>
          <p:cNvSpPr/>
          <p:nvPr/>
        </p:nvSpPr>
        <p:spPr>
          <a:xfrm>
            <a:off x="4716016" y="485465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3" name="Text Box 82">
            <a:extLst>
              <a:ext uri="{FF2B5EF4-FFF2-40B4-BE49-F238E27FC236}">
                <a16:creationId xmlns:a16="http://schemas.microsoft.com/office/drawing/2014/main" id="{FDBBC361-2598-42F9-B9C3-E91EE1C96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2229" y="4770876"/>
            <a:ext cx="4014085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 변경 검증의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ERROR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가 발생하지 않도록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모델을 수정하여 재 업로드 후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 신청을 완료합니다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CFC10CB-B750-4C05-B40D-CB948D2667B9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팀 모델링</a:t>
            </a:r>
          </a:p>
        </p:txBody>
      </p:sp>
    </p:spTree>
    <p:extLst>
      <p:ext uri="{BB962C8B-B14F-4D97-AF65-F5344CB8AC3E}">
        <p14:creationId xmlns:p14="http://schemas.microsoft.com/office/powerpoint/2010/main" val="42043728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1FFEC-38A2-4129-AE09-FFBC49EF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5" y="2869613"/>
            <a:ext cx="5407661" cy="3246544"/>
          </a:xfrm>
          <a:prstGeom prst="rect">
            <a:avLst/>
          </a:prstGeom>
        </p:spPr>
      </p:pic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Repository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관리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12776"/>
            <a:ext cx="2686050" cy="10953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067179" y="1628800"/>
            <a:ext cx="504000" cy="68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69961" y="158539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0095" y="324155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Text Box 82"/>
          <p:cNvSpPr txBox="1">
            <a:spLocks noChangeArrowheads="1"/>
          </p:cNvSpPr>
          <p:nvPr/>
        </p:nvSpPr>
        <p:spPr bwMode="auto">
          <a:xfrm>
            <a:off x="6318492" y="1677441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탭의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Repository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그룹에서 관리를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84168" y="211518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Text Box 82"/>
          <p:cNvSpPr txBox="1">
            <a:spLocks noChangeArrowheads="1"/>
          </p:cNvSpPr>
          <p:nvPr/>
        </p:nvSpPr>
        <p:spPr bwMode="auto">
          <a:xfrm>
            <a:off x="6318492" y="2026898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A/R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에 올라가 있는 모델의 버전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이력 정보를 확인할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14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86591"/>
              </p:ext>
            </p:extLst>
          </p:nvPr>
        </p:nvGraphicFramePr>
        <p:xfrm>
          <a:off x="6091039" y="2466964"/>
          <a:ext cx="2844368" cy="3482316"/>
        </p:xfrm>
        <a:graphic>
          <a:graphicData uri="http://schemas.openxmlformats.org/drawingml/2006/table">
            <a:tbl>
              <a:tblPr/>
              <a:tblGrid>
                <a:gridCol w="763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추가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모델을 올리기 이전에 기본적인 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폴더 구조를 설정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삭제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폴더 또는 모델을 삭제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이력마감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 err="1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락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 해제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강제종료 또는 장애로 인해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Lock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이 해제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되지 않았을 경우 강제로 해제하도록 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삭제모델</a:t>
                      </a:r>
                      <a:endParaRPr lang="en-US" altLang="ko-KR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이력정리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위에서 삭제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이력마감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한 폴더에 대한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정리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제거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작업이력</a:t>
                      </a:r>
                      <a:endParaRPr lang="en-US" altLang="ko-KR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관리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A/R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작업에 대한 이력 확인 및 특정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사용자 및 시점의 로그 삭제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A/R 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설정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A/R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기능에 대해서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OFF/ON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설정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정리</a:t>
                      </a:r>
                      <a:endParaRPr lang="en-US" altLang="ko-KR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모델기준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)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A/R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올리기 시 장애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(H/W,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물리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환경적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문제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로 모델을 등록하다 실패한 경우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해당 모델의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정보를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Temp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에서 확인한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후 정리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정리</a:t>
                      </a:r>
                      <a:endParaRPr lang="en-US" altLang="ko-KR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시점기분</a:t>
                      </a:r>
                      <a:r>
                        <a:rPr lang="en-US" altLang="ko-KR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)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A/R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올리기 시 기타 장애로 인해 실패한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경우 해당 모델에 대한 시점을 기점으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로 정리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(DB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중단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네트워크 중단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" name="설명선 2 17"/>
          <p:cNvSpPr/>
          <p:nvPr/>
        </p:nvSpPr>
        <p:spPr>
          <a:xfrm>
            <a:off x="3527746" y="3799404"/>
            <a:ext cx="2160010" cy="216254"/>
          </a:xfrm>
          <a:prstGeom prst="borderCallout2">
            <a:avLst>
              <a:gd name="adj1" fmla="val -7707"/>
              <a:gd name="adj2" fmla="val 51050"/>
              <a:gd name="adj3" fmla="val -106877"/>
              <a:gd name="adj4" fmla="val 51673"/>
              <a:gd name="adj5" fmla="val -149796"/>
              <a:gd name="adj6" fmla="val 28051"/>
            </a:avLst>
          </a:prstGeom>
          <a:solidFill>
            <a:srgbClr val="007852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선택한 주제영역에 대한 이력 및 정보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07904" y="3293926"/>
            <a:ext cx="597818" cy="1440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1045" y="3126109"/>
            <a:ext cx="1484652" cy="20649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설명선 2 20"/>
          <p:cNvSpPr/>
          <p:nvPr/>
        </p:nvSpPr>
        <p:spPr>
          <a:xfrm>
            <a:off x="640135" y="2574172"/>
            <a:ext cx="523215" cy="180000"/>
          </a:xfrm>
          <a:prstGeom prst="borderCallout2">
            <a:avLst>
              <a:gd name="adj1" fmla="val 103418"/>
              <a:gd name="adj2" fmla="val 56511"/>
              <a:gd name="adj3" fmla="val 136539"/>
              <a:gd name="adj4" fmla="val 88083"/>
              <a:gd name="adj5" fmla="val 326048"/>
              <a:gd name="adj6" fmla="val 67009"/>
            </a:avLst>
          </a:prstGeom>
          <a:solidFill>
            <a:srgbClr val="007852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endParaRPr lang="ko-KR" altLang="en-US" sz="9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075733C-3D35-42E3-9FA4-8FC5A2070BE0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팀 모델링</a:t>
            </a:r>
          </a:p>
        </p:txBody>
      </p:sp>
    </p:spTree>
    <p:extLst>
      <p:ext uri="{BB962C8B-B14F-4D97-AF65-F5344CB8AC3E}">
        <p14:creationId xmlns:p14="http://schemas.microsoft.com/office/powerpoint/2010/main" val="2751886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11"/>
          </p:nvPr>
        </p:nvSpPr>
        <p:spPr>
          <a:xfrm>
            <a:off x="4678473" y="1196752"/>
            <a:ext cx="1533545" cy="12314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 표준화 개념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분류체계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표준 동기화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신청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>
          <a:xfrm>
            <a:off x="251520" y="1217946"/>
            <a:ext cx="4104456" cy="404494"/>
          </a:xfrm>
        </p:spPr>
        <p:txBody>
          <a:bodyPr/>
          <a:lstStyle/>
          <a:p>
            <a:r>
              <a:rPr lang="ko-KR" altLang="en-US" sz="2000" dirty="0">
                <a:solidFill>
                  <a:srgbClr val="007976"/>
                </a:solidFill>
              </a:rPr>
              <a:t>표준화 적용</a:t>
            </a:r>
          </a:p>
        </p:txBody>
      </p:sp>
    </p:spTree>
    <p:extLst>
      <p:ext uri="{BB962C8B-B14F-4D97-AF65-F5344CB8AC3E}">
        <p14:creationId xmlns:p14="http://schemas.microsoft.com/office/powerpoint/2010/main" val="1214825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246063" y="1497484"/>
            <a:ext cx="1385887" cy="522287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 algn="ctr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 Box 97"/>
          <p:cNvSpPr txBox="1">
            <a:spLocks noChangeArrowheads="1"/>
          </p:cNvSpPr>
          <p:nvPr/>
        </p:nvSpPr>
        <p:spPr bwMode="auto">
          <a:xfrm>
            <a:off x="1747838" y="1484784"/>
            <a:ext cx="720407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98425" indent="-98425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ko-KR" sz="1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‘</a:t>
            </a:r>
            <a:r>
              <a:rPr lang="ko-KR" altLang="en-US" sz="1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데이터 요소</a:t>
            </a:r>
            <a:r>
              <a:rPr lang="en-US" altLang="ko-KR" sz="1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’</a:t>
            </a:r>
            <a:r>
              <a:rPr lang="ko-KR" altLang="en-US" sz="1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에 대한 규칙</a:t>
            </a:r>
            <a:r>
              <a:rPr lang="en-US" altLang="ko-KR" sz="1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(</a:t>
            </a:r>
            <a:r>
              <a:rPr lang="ko-KR" altLang="en-US" sz="1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적용원칙</a:t>
            </a:r>
            <a:r>
              <a:rPr lang="en-US" altLang="ko-KR" sz="1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)</a:t>
            </a:r>
            <a:r>
              <a:rPr lang="ko-KR" altLang="en-US" sz="10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을 수립하고 이를 전사적으로 적용하여 데이터의 품질을 향상시키려는 계속적인 활동을 의미</a:t>
            </a:r>
          </a:p>
        </p:txBody>
      </p:sp>
      <p:sp>
        <p:nvSpPr>
          <p:cNvPr id="6" name="Text Box 97"/>
          <p:cNvSpPr txBox="1">
            <a:spLocks noChangeArrowheads="1"/>
          </p:cNvSpPr>
          <p:nvPr/>
        </p:nvSpPr>
        <p:spPr bwMode="auto">
          <a:xfrm>
            <a:off x="360363" y="1497484"/>
            <a:ext cx="11096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데이터 표준화 </a:t>
            </a:r>
            <a:endParaRPr lang="en-US" altLang="ko-KR" sz="1000" b="1">
              <a:latin typeface="나눔고딕" panose="020D0604000000000000" pitchFamily="50" charset="-127"/>
              <a:ea typeface="나눔고딕" panose="020D0604000000000000" pitchFamily="50" charset="-127"/>
              <a:cs typeface="나눔고딕OTF Bold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정의</a:t>
            </a: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246063" y="2348384"/>
            <a:ext cx="1385887" cy="5207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 algn="ctr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ker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 Box 97"/>
          <p:cNvSpPr txBox="1">
            <a:spLocks noChangeArrowheads="1"/>
          </p:cNvSpPr>
          <p:nvPr/>
        </p:nvSpPr>
        <p:spPr bwMode="auto">
          <a:xfrm>
            <a:off x="360363" y="2348384"/>
            <a:ext cx="11096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defTabSz="1584325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584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데이터 표준화 </a:t>
            </a:r>
            <a:endParaRPr lang="en-US" altLang="ko-KR" sz="1000" b="1">
              <a:latin typeface="나눔고딕" panose="020D0604000000000000" pitchFamily="50" charset="-127"/>
              <a:ea typeface="나눔고딕" panose="020D0604000000000000" pitchFamily="50" charset="-127"/>
              <a:cs typeface="나눔고딕OTF Bold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  <a:cs typeface="나눔고딕OTF Bold"/>
              </a:rPr>
              <a:t>구성 요소</a:t>
            </a:r>
          </a:p>
        </p:txBody>
      </p:sp>
      <p:graphicFrame>
        <p:nvGraphicFramePr>
          <p:cNvPr id="9" name="Group 165"/>
          <p:cNvGraphicFramePr>
            <a:graphicFrameLocks noGrp="1"/>
          </p:cNvGraphicFramePr>
          <p:nvPr/>
        </p:nvGraphicFramePr>
        <p:xfrm>
          <a:off x="1763713" y="2400771"/>
          <a:ext cx="6985000" cy="3764533"/>
        </p:xfrm>
        <a:graphic>
          <a:graphicData uri="http://schemas.openxmlformats.org/drawingml/2006/table">
            <a:tbl>
              <a:tblPr/>
              <a:tblGrid>
                <a:gridCol w="648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73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구성요소</a:t>
                      </a: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정의</a:t>
                      </a: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형식</a:t>
                      </a: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533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단어</a:t>
                      </a: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테이블과 컬럼의 한글명 및 영문명을 이루는 원소를 가리키며 테이블명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컬럼명은 반드시 이러한 단어의 조합으로 이루어짐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나눔고딕OTF Bold"/>
                      </a:endParaRPr>
                    </a:p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모든 용어 및 명칭은 표준 단어 사전에 등록된 것만으로 표현되어야 함</a:t>
                      </a: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>
                          <a:tab pos="87313" algn="l"/>
                        </a:tabLst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예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거래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금액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고객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구분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코드 등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>
                          <a:tab pos="87313" algn="l"/>
                        </a:tabLst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단어 정의 시 엔터티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속성의 분류어를 같이 지정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  <a:p>
                      <a:pPr marL="179388" marR="0" lvl="0" indent="87313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>
                          <a:tab pos="87313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엔터티 분류어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엔터티의 타입 정의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예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기본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이력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정보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…)</a:t>
                      </a:r>
                    </a:p>
                    <a:p>
                      <a:pPr marL="171450" marR="0" lvl="0" indent="9525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>
                          <a:tab pos="87313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속성 분류어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속성의 접미사로 사용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예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금액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, ID,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명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….)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531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용어</a:t>
                      </a: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표준 단어의 조합으로 구성된 용어들을 의미</a:t>
                      </a: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명명규칙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  <a:p>
                      <a:pPr marL="179388" marR="0" lvl="0" indent="87313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>
                          <a:tab pos="87313" algn="l"/>
                        </a:tabLst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엔터티명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단어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+…+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단어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+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엔터티 분류어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171450" marR="0" lvl="0" indent="9525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>
                          <a:tab pos="87313" algn="l"/>
                        </a:tabLst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속성명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단어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+…+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단어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+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속성 분류어</a:t>
                      </a: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0737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도메인</a:t>
                      </a: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속성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컬럼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들의 값의 영역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(Domain)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을 선정하는 것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나눔고딕OTF Bold"/>
                      </a:endParaRPr>
                    </a:p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나눔고딕OTF Bold"/>
                        </a:rPr>
                        <a:t>각 속성의 일반적인 특징을 나타내는 데이터의 성격을 분류한 것으로써 속성이 취할 수 있는 값의 집합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나눔고딕OTF Bold"/>
                      </a:endParaRPr>
                    </a:p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나눔고딕OTF Bold"/>
                      </a:endParaRPr>
                    </a:p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나눔고딕OTF Bold"/>
                        </a:rPr>
                        <a:t>도메인이 가질 수 있는 데이터타입과 길이를 지정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나눔고딕OTF Bold"/>
                      </a:endParaRPr>
                    </a:p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나눔고딕OTF Bold"/>
                        </a:rPr>
                        <a:t>물리 설계 구현 단계 때 구현할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나눔고딕OTF Bold"/>
                        </a:rPr>
                        <a:t>DBMS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나눔고딕OTF Bold"/>
                        </a:rPr>
                        <a:t>에 맞는 데이터 타입으로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나눔고딕OTF Bold"/>
                        </a:rPr>
                        <a:t>매핑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나눔고딕OTF Bold"/>
                        </a:rPr>
                        <a:t> 되어짐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나눔고딕OTF Bold"/>
                      </a:endParaRP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구성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도메인명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+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인포타입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데이터타입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+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길이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명명규칙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: 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수식어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) +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분류어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  <a:p>
                      <a:pPr marL="90488" marR="0" lvl="0" indent="-90488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도메인유형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  <a:p>
                      <a:pPr marL="171450" marR="0" lvl="0" indent="9525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>
                          <a:tab pos="87313" algn="l"/>
                        </a:tabLst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번호 도메인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고객번호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상품코드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바코드 등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171450" marR="0" lvl="0" indent="9525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>
                          <a:tab pos="87313" algn="l"/>
                        </a:tabLst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일반 도메인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: 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명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일자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금액 등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171450" marR="0" lvl="0" indent="9525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>
                          <a:tab pos="87313" algn="l"/>
                        </a:tabLst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 코드 도메인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고객구분코드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itchFamily="50" charset="-127"/>
                          <a:cs typeface="+mn-cs"/>
                        </a:rPr>
                        <a:t>상품분류코드 등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171450" marR="0" lvl="0" indent="9525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>
                          <a:tab pos="87313" algn="l"/>
                        </a:tabLst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171450" marR="0" lvl="0" indent="9525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>
                          <a:tab pos="87313" algn="l"/>
                        </a:tabLst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171450" marR="0" lvl="0" indent="9525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>
                          <a:tab pos="87313" algn="l"/>
                        </a:tabLst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171450" marR="0" lvl="0" indent="9525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>
                          <a:tab pos="87313" algn="l"/>
                        </a:tabLst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</a:txBody>
                  <a:tcPr marL="53999" marR="53999" marT="35994" marB="35994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292081" y="5661248"/>
          <a:ext cx="3312368" cy="414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8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속성명</a:t>
                      </a:r>
                    </a:p>
                  </a:txBody>
                  <a:tcPr marL="91403" marR="91403" marT="45741" marB="4574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컬럼명</a:t>
                      </a:r>
                    </a:p>
                  </a:txBody>
                  <a:tcPr marL="91403" marR="91403" marT="45741" marB="4574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대표도메인명</a:t>
                      </a:r>
                      <a:endParaRPr lang="ko-KR" altLang="en-US" sz="700" dirty="0"/>
                    </a:p>
                  </a:txBody>
                  <a:tcPr marL="91403" marR="91403" marT="45741" marB="4574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도메인명</a:t>
                      </a:r>
                    </a:p>
                  </a:txBody>
                  <a:tcPr marL="91403" marR="91403" marT="45741" marB="4574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데이터타입</a:t>
                      </a:r>
                    </a:p>
                  </a:txBody>
                  <a:tcPr marL="91403" marR="91403" marT="45741" marB="457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1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고객명</a:t>
                      </a:r>
                    </a:p>
                  </a:txBody>
                  <a:tcPr marL="91403" marR="91403" marT="45741" marB="4574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CUST_NM</a:t>
                      </a:r>
                      <a:endParaRPr lang="ko-KR" altLang="en-US" sz="700" dirty="0"/>
                    </a:p>
                  </a:txBody>
                  <a:tcPr marL="91403" marR="91403" marT="45741" marB="4574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명</a:t>
                      </a:r>
                    </a:p>
                  </a:txBody>
                  <a:tcPr marL="91403" marR="91403" marT="45741" marB="4574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명</a:t>
                      </a:r>
                      <a:r>
                        <a:rPr lang="en-US" altLang="ko-KR" sz="700" dirty="0"/>
                        <a:t>VC100</a:t>
                      </a:r>
                      <a:endParaRPr lang="ko-KR" altLang="en-US" sz="700" dirty="0"/>
                    </a:p>
                  </a:txBody>
                  <a:tcPr marL="91403" marR="91403" marT="45741" marB="4574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VARCHAR2(100)</a:t>
                      </a:r>
                      <a:endParaRPr lang="ko-KR" altLang="en-US" sz="700" dirty="0"/>
                    </a:p>
                  </a:txBody>
                  <a:tcPr marL="91403" marR="91403" marT="45741" marB="4574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05D7B46E-22FB-4212-8EDA-D0F37067927C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표준화 적용</a:t>
            </a:r>
          </a:p>
        </p:txBody>
      </p:sp>
    </p:spTree>
    <p:extLst>
      <p:ext uri="{BB962C8B-B14F-4D97-AF65-F5344CB8AC3E}">
        <p14:creationId xmlns:p14="http://schemas.microsoft.com/office/powerpoint/2010/main" val="72079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DA#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54988"/>
            <a:ext cx="8903569" cy="482315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580112" y="5232329"/>
            <a:ext cx="648072" cy="216024"/>
          </a:xfrm>
          <a:prstGeom prst="rect">
            <a:avLst/>
          </a:prstGeom>
          <a:solidFill>
            <a:srgbClr val="007852"/>
          </a:solidFill>
          <a:ln w="12700">
            <a:noFill/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059832" y="5265204"/>
            <a:ext cx="648072" cy="216024"/>
          </a:xfrm>
          <a:prstGeom prst="rect">
            <a:avLst/>
          </a:prstGeom>
          <a:solidFill>
            <a:srgbClr val="007852"/>
          </a:solidFill>
          <a:ln w="12700">
            <a:noFill/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내장 </a:t>
            </a:r>
            <a:r>
              <a:rPr lang="en-US" altLang="ko-KR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9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84368" y="3660634"/>
            <a:ext cx="1008112" cy="216024"/>
          </a:xfrm>
          <a:prstGeom prst="rect">
            <a:avLst/>
          </a:prstGeom>
          <a:solidFill>
            <a:srgbClr val="007852"/>
          </a:solidFill>
          <a:ln w="12700">
            <a:noFill/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다이어그램관리</a:t>
            </a:r>
          </a:p>
        </p:txBody>
      </p:sp>
      <p:sp>
        <p:nvSpPr>
          <p:cNvPr id="29" name="설명선 2 28"/>
          <p:cNvSpPr/>
          <p:nvPr/>
        </p:nvSpPr>
        <p:spPr>
          <a:xfrm>
            <a:off x="1547664" y="908720"/>
            <a:ext cx="938456" cy="216024"/>
          </a:xfrm>
          <a:prstGeom prst="borderCallout2">
            <a:avLst>
              <a:gd name="adj1" fmla="val 55558"/>
              <a:gd name="adj2" fmla="val -2402"/>
              <a:gd name="adj3" fmla="val 48197"/>
              <a:gd name="adj4" fmla="val -28293"/>
              <a:gd name="adj5" fmla="val 138265"/>
              <a:gd name="adj6" fmla="val -36500"/>
            </a:avLst>
          </a:prstGeom>
          <a:solidFill>
            <a:srgbClr val="007852"/>
          </a:solidFill>
          <a:ln w="12700">
            <a:solidFill>
              <a:srgbClr val="007852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빠른실행도구모음</a:t>
            </a:r>
          </a:p>
        </p:txBody>
      </p:sp>
      <p:sp>
        <p:nvSpPr>
          <p:cNvPr id="30" name="설명선 2 29"/>
          <p:cNvSpPr/>
          <p:nvPr/>
        </p:nvSpPr>
        <p:spPr>
          <a:xfrm>
            <a:off x="7884368" y="1038964"/>
            <a:ext cx="936104" cy="216024"/>
          </a:xfrm>
          <a:prstGeom prst="borderCallout2">
            <a:avLst>
              <a:gd name="adj1" fmla="val 103407"/>
              <a:gd name="adj2" fmla="val 52265"/>
              <a:gd name="adj3" fmla="val 118131"/>
              <a:gd name="adj4" fmla="val 78276"/>
              <a:gd name="adj5" fmla="val 145626"/>
              <a:gd name="adj6" fmla="val 77382"/>
            </a:avLst>
          </a:prstGeom>
          <a:solidFill>
            <a:srgbClr val="007852"/>
          </a:solidFill>
          <a:ln w="12700">
            <a:solidFill>
              <a:srgbClr val="007852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접기</a:t>
            </a:r>
            <a:r>
              <a:rPr lang="en-US" altLang="ko-KR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펼치기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197749" y="1353042"/>
            <a:ext cx="468000" cy="108000"/>
          </a:xfrm>
          <a:prstGeom prst="rect">
            <a:avLst/>
          </a:prstGeom>
          <a:noFill/>
          <a:ln w="12700">
            <a:solidFill>
              <a:srgbClr val="007852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531" y="1916832"/>
            <a:ext cx="1167101" cy="4161309"/>
          </a:xfrm>
          <a:prstGeom prst="rect">
            <a:avLst/>
          </a:prstGeom>
          <a:noFill/>
          <a:ln w="12700">
            <a:solidFill>
              <a:srgbClr val="007852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6006" y="3660634"/>
            <a:ext cx="504000" cy="216024"/>
          </a:xfrm>
          <a:prstGeom prst="rect">
            <a:avLst/>
          </a:prstGeom>
          <a:solidFill>
            <a:srgbClr val="007852"/>
          </a:solidFill>
          <a:ln w="12700">
            <a:noFill/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모델관리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100392" y="5232660"/>
            <a:ext cx="792088" cy="216024"/>
          </a:xfrm>
          <a:prstGeom prst="rect">
            <a:avLst/>
          </a:prstGeom>
          <a:solidFill>
            <a:srgbClr val="007852"/>
          </a:solidFill>
          <a:ln w="12700">
            <a:noFill/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B74C17F-039C-4879-A0B2-BC44E13A4335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atin typeface="+mj-ea"/>
              </a:rPr>
              <a:t>DA# 5 </a:t>
            </a:r>
            <a:r>
              <a:rPr lang="ko-KR" altLang="en-US" sz="2000" b="1" dirty="0">
                <a:latin typeface="+mj-ea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577982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분류체계 선택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(Modeler)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28860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47664" y="1484784"/>
            <a:ext cx="540000" cy="72008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57664" y="139478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084168" y="176547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Text Box 82"/>
          <p:cNvSpPr txBox="1">
            <a:spLocks noChangeArrowheads="1"/>
          </p:cNvSpPr>
          <p:nvPr/>
        </p:nvSpPr>
        <p:spPr bwMode="auto">
          <a:xfrm>
            <a:off x="6318492" y="1668249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탭의 표준 그룹에서 분류체계 선택을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084168" y="215237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Text Box 82"/>
          <p:cNvSpPr txBox="1">
            <a:spLocks noChangeArrowheads="1"/>
          </p:cNvSpPr>
          <p:nvPr/>
        </p:nvSpPr>
        <p:spPr bwMode="auto">
          <a:xfrm>
            <a:off x="6318492" y="2125685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표준분류체계 목록이 실행됩니다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84168" y="259110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Text Box 82"/>
          <p:cNvSpPr txBox="1">
            <a:spLocks noChangeArrowheads="1"/>
          </p:cNvSpPr>
          <p:nvPr/>
        </p:nvSpPr>
        <p:spPr bwMode="auto">
          <a:xfrm>
            <a:off x="6318492" y="2423351"/>
            <a:ext cx="2554938" cy="49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표준분류체계 목록에서 모델에 적용하고자 하는 분류 체계를 분류체계 목록에서 클릭 하면 현재 모델 분류체계로 선택이 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084168" y="309617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 Box 82"/>
          <p:cNvSpPr txBox="1">
            <a:spLocks noChangeArrowheads="1"/>
          </p:cNvSpPr>
          <p:nvPr/>
        </p:nvSpPr>
        <p:spPr bwMode="auto">
          <a:xfrm>
            <a:off x="6318492" y="2998954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선택된 표준분류체계를 확인 후 확인 버튼을 클릭하면 분류체계 선택이 완료됩니다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591105"/>
            <a:ext cx="2857519" cy="2134039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07315" y="252246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07315" y="299695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78758" y="443711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183" y="2765979"/>
            <a:ext cx="1594098" cy="1888091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BF139851-10AB-4172-8C97-CDBF1FDCD943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표준화 적용</a:t>
            </a:r>
          </a:p>
        </p:txBody>
      </p:sp>
    </p:spTree>
    <p:extLst>
      <p:ext uri="{BB962C8B-B14F-4D97-AF65-F5344CB8AC3E}">
        <p14:creationId xmlns:p14="http://schemas.microsoft.com/office/powerpoint/2010/main" val="236997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속성명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입력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1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인텔리센스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84168" y="176547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9" name="Text Box 82"/>
          <p:cNvSpPr txBox="1">
            <a:spLocks noChangeArrowheads="1"/>
          </p:cNvSpPr>
          <p:nvPr/>
        </p:nvSpPr>
        <p:spPr bwMode="auto">
          <a:xfrm>
            <a:off x="6318492" y="1738781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속성명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일부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입력시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인텔리센스에 의해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표준용어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조회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84168" y="215237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Text Box 82"/>
          <p:cNvSpPr txBox="1">
            <a:spLocks noChangeArrowheads="1"/>
          </p:cNvSpPr>
          <p:nvPr/>
        </p:nvSpPr>
        <p:spPr bwMode="auto">
          <a:xfrm>
            <a:off x="6318492" y="2125685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표준용어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선택시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물리명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&amp;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물리정보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자동 지정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84168" y="266311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318492" y="2636423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표준용어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없을때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F5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키 선택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용어신청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084168" y="316818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6318492" y="3141494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용어신청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작업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1" y="1484784"/>
            <a:ext cx="2238375" cy="102870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1211288" y="190913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936182"/>
            <a:ext cx="4948003" cy="702338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475656" y="341953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044688"/>
            <a:ext cx="1789268" cy="639568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1482552" y="439004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568" y="3965919"/>
            <a:ext cx="2688985" cy="2187598"/>
          </a:xfrm>
          <a:prstGeom prst="rect">
            <a:avLst/>
          </a:prstGeom>
        </p:spPr>
      </p:pic>
      <p:sp>
        <p:nvSpPr>
          <p:cNvPr id="33" name="Freeform 308"/>
          <p:cNvSpPr>
            <a:spLocks/>
          </p:cNvSpPr>
          <p:nvPr/>
        </p:nvSpPr>
        <p:spPr bwMode="auto">
          <a:xfrm rot="461961" flipH="1">
            <a:off x="2104952" y="4343583"/>
            <a:ext cx="583983" cy="272916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385697" y="4631081"/>
            <a:ext cx="409367" cy="37295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6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F5</a:t>
            </a:r>
            <a:endParaRPr lang="ko-KR" altLang="en-US" sz="16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385697" y="5822896"/>
            <a:ext cx="409367" cy="37295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6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F6</a:t>
            </a:r>
            <a:endParaRPr lang="ko-KR" altLang="en-US" sz="16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58" y="5193122"/>
            <a:ext cx="1910208" cy="645005"/>
          </a:xfrm>
          <a:prstGeom prst="rect">
            <a:avLst/>
          </a:prstGeom>
        </p:spPr>
      </p:pic>
      <p:sp>
        <p:nvSpPr>
          <p:cNvPr id="38" name="Freeform 308"/>
          <p:cNvSpPr>
            <a:spLocks/>
          </p:cNvSpPr>
          <p:nvPr/>
        </p:nvSpPr>
        <p:spPr bwMode="auto">
          <a:xfrm rot="11017306" flipH="1">
            <a:off x="2277517" y="5603366"/>
            <a:ext cx="583983" cy="272916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101450" y="388210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31288" y="577629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084168" y="356476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2" name="Text Box 82"/>
          <p:cNvSpPr txBox="1">
            <a:spLocks noChangeArrowheads="1"/>
          </p:cNvSpPr>
          <p:nvPr/>
        </p:nvSpPr>
        <p:spPr bwMode="auto">
          <a:xfrm>
            <a:off x="6318492" y="3538078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신청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승인된 용어 속성에 적용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411" y="5173797"/>
            <a:ext cx="2693063" cy="1170897"/>
          </a:xfrm>
          <a:prstGeom prst="rect">
            <a:avLst/>
          </a:prstGeom>
        </p:spPr>
      </p:pic>
      <p:sp>
        <p:nvSpPr>
          <p:cNvPr id="43" name="직사각형 42"/>
          <p:cNvSpPr>
            <a:spLocks noChangeAspect="1"/>
          </p:cNvSpPr>
          <p:nvPr/>
        </p:nvSpPr>
        <p:spPr>
          <a:xfrm>
            <a:off x="6091411" y="4776610"/>
            <a:ext cx="2249334" cy="307777"/>
          </a:xfrm>
          <a:prstGeom prst="rect">
            <a:avLst/>
          </a:prstGeom>
          <a:solidFill>
            <a:srgbClr val="007852"/>
          </a:solidFill>
        </p:spPr>
        <p:txBody>
          <a:bodyPr wrap="none" anchor="ctr" anchorCtr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표준정보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인텔리센스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옵션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094B7E62-130A-432A-AD0C-A5F276B148E3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표준화 적용</a:t>
            </a:r>
          </a:p>
        </p:txBody>
      </p:sp>
    </p:spTree>
    <p:extLst>
      <p:ext uri="{BB962C8B-B14F-4D97-AF65-F5344CB8AC3E}">
        <p14:creationId xmlns:p14="http://schemas.microsoft.com/office/powerpoint/2010/main" val="33002067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2CE7EB3-02C7-4419-8AF4-2AA6235F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25" y="2304190"/>
            <a:ext cx="5635551" cy="2856446"/>
          </a:xfrm>
          <a:prstGeom prst="rect">
            <a:avLst/>
          </a:prstGeom>
        </p:spPr>
      </p:pic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2554938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속성표준동기화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(Modeler)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58760"/>
            <a:ext cx="28860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13145" y="1358760"/>
            <a:ext cx="540000" cy="72008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23145" y="126876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21109" y="483461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cxnSp>
        <p:nvCxnSpPr>
          <p:cNvPr id="12" name="구부러진 연결선 11"/>
          <p:cNvCxnSpPr>
            <a:cxnSpLocks/>
            <a:endCxn id="14" idx="3"/>
          </p:cNvCxnSpPr>
          <p:nvPr/>
        </p:nvCxnSpPr>
        <p:spPr>
          <a:xfrm rot="16200000" flipV="1">
            <a:off x="2492333" y="3683063"/>
            <a:ext cx="2025074" cy="458028"/>
          </a:xfrm>
          <a:prstGeom prst="curved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363256" y="4973796"/>
            <a:ext cx="632680" cy="140366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46684" y="2383439"/>
            <a:ext cx="429172" cy="1032202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275856" y="248256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891382" y="481928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6" name="설명선 2 15"/>
          <p:cNvSpPr/>
          <p:nvPr/>
        </p:nvSpPr>
        <p:spPr>
          <a:xfrm>
            <a:off x="4204305" y="3732413"/>
            <a:ext cx="906804" cy="313868"/>
          </a:xfrm>
          <a:prstGeom prst="borderCallout2">
            <a:avLst>
              <a:gd name="adj1" fmla="val -15110"/>
              <a:gd name="adj2" fmla="val 70857"/>
              <a:gd name="adj3" fmla="val -58632"/>
              <a:gd name="adj4" fmla="val 43959"/>
              <a:gd name="adj5" fmla="val -259199"/>
              <a:gd name="adj6" fmla="val 14102"/>
            </a:avLst>
          </a:prstGeom>
          <a:solidFill>
            <a:srgbClr val="007852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워딕에 등록된</a:t>
            </a:r>
            <a:endParaRPr lang="en-US" altLang="ko-KR" sz="9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용어 리스트</a:t>
            </a:r>
          </a:p>
        </p:txBody>
      </p:sp>
      <p:sp>
        <p:nvSpPr>
          <p:cNvPr id="17" name="설명선 2 16"/>
          <p:cNvSpPr/>
          <p:nvPr/>
        </p:nvSpPr>
        <p:spPr>
          <a:xfrm>
            <a:off x="882954" y="3732413"/>
            <a:ext cx="906804" cy="313868"/>
          </a:xfrm>
          <a:prstGeom prst="borderCallout2">
            <a:avLst>
              <a:gd name="adj1" fmla="val -15110"/>
              <a:gd name="adj2" fmla="val 70857"/>
              <a:gd name="adj3" fmla="val -58632"/>
              <a:gd name="adj4" fmla="val 35556"/>
              <a:gd name="adj5" fmla="val -256292"/>
              <a:gd name="adj6" fmla="val 48274"/>
            </a:avLst>
          </a:prstGeom>
          <a:solidFill>
            <a:srgbClr val="007852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모델에 입력된</a:t>
            </a:r>
            <a:endParaRPr lang="en-US" altLang="ko-KR" sz="9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 정보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84168" y="176036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9" name="Text Box 82"/>
          <p:cNvSpPr txBox="1">
            <a:spLocks noChangeArrowheads="1"/>
          </p:cNvSpPr>
          <p:nvPr/>
        </p:nvSpPr>
        <p:spPr bwMode="auto">
          <a:xfrm>
            <a:off x="6318492" y="1668249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탭의 표준 그룹에서 속성표준 동기화를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84168" y="214726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Text Box 82"/>
          <p:cNvSpPr txBox="1">
            <a:spLocks noChangeArrowheads="1"/>
          </p:cNvSpPr>
          <p:nvPr/>
        </p:nvSpPr>
        <p:spPr bwMode="auto">
          <a:xfrm>
            <a:off x="6318492" y="2055153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표준을 적용할 엔터티를 선택하고 동기화 설정 버튼을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84168" y="259991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318492" y="2495359"/>
            <a:ext cx="2554938" cy="49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모델에 입력된 속성 정보와 워딕에 등록된 표준 용어 정보를 동기화 하여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일치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비표준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삭제 등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상태 값을 보여줍니다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084168" y="310498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6318492" y="3070962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확인 버튼을 클릭하여 속성 표준 동기화 작업을 완료합니다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26" name="Group 57"/>
          <p:cNvGraphicFramePr>
            <a:graphicFrameLocks noGrp="1"/>
          </p:cNvGraphicFramePr>
          <p:nvPr/>
        </p:nvGraphicFramePr>
        <p:xfrm>
          <a:off x="6091039" y="3602700"/>
          <a:ext cx="2782391" cy="1816029"/>
        </p:xfrm>
        <a:graphic>
          <a:graphicData uri="http://schemas.openxmlformats.org/drawingml/2006/table">
            <a:tbl>
              <a:tblPr/>
              <a:tblGrid>
                <a:gridCol w="897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항목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설명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동기화 대상 </a:t>
                      </a:r>
                      <a:endParaRPr lang="en-US" altLang="ko-KR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필터</a:t>
                      </a:r>
                      <a:endParaRPr 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동기화 대상 리스트 필터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전체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일치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불일치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비표준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동기화 설정</a:t>
                      </a:r>
                      <a:endParaRPr 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모델에 입력된 속성 정보와 워딕에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등록된 표준 용어 정보 동기화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동기화 제거</a:t>
                      </a:r>
                      <a:endParaRPr 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동기화 해지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확인</a:t>
                      </a:r>
                      <a:endParaRPr 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속성 표준 동기화 적용 후 화면 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닫음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취소</a:t>
                      </a:r>
                      <a:endParaRPr lang="en-US"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속성 표준 동기화 화면 닫음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2" t="14282" r="39317" b="69928"/>
          <a:stretch/>
        </p:blipFill>
        <p:spPr bwMode="auto">
          <a:xfrm>
            <a:off x="2563683" y="3671768"/>
            <a:ext cx="962617" cy="115514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9" name="직선 연결선 28"/>
          <p:cNvCxnSpPr>
            <a:cxnSpLocks/>
          </p:cNvCxnSpPr>
          <p:nvPr/>
        </p:nvCxnSpPr>
        <p:spPr>
          <a:xfrm flipH="1">
            <a:off x="2578330" y="3284984"/>
            <a:ext cx="239499" cy="362171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3275856" y="3284984"/>
            <a:ext cx="250444" cy="386784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5185249"/>
            <a:ext cx="5400600" cy="119607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562" y="5859038"/>
            <a:ext cx="2800300" cy="593377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1B23A003-B232-41C1-8EB1-CE792F6DAAAC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표준화 적용</a:t>
            </a:r>
          </a:p>
        </p:txBody>
      </p:sp>
    </p:spTree>
    <p:extLst>
      <p:ext uri="{BB962C8B-B14F-4D97-AF65-F5344CB8AC3E}">
        <p14:creationId xmlns:p14="http://schemas.microsoft.com/office/powerpoint/2010/main" val="1549542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989C8E-6966-47A0-A30A-8B11642BA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1" y="3045966"/>
            <a:ext cx="4609359" cy="2533621"/>
          </a:xfrm>
          <a:prstGeom prst="rect">
            <a:avLst/>
          </a:prstGeom>
        </p:spPr>
      </p:pic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표준대상 편집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(Modeler)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15346"/>
            <a:ext cx="28860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21840" y="2134396"/>
            <a:ext cx="576000" cy="68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131840" y="202534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화이트투명사각판"/>
          <p:cNvSpPr/>
          <p:nvPr/>
        </p:nvSpPr>
        <p:spPr bwMode="auto">
          <a:xfrm flipH="1">
            <a:off x="278184" y="1348282"/>
            <a:ext cx="5373936" cy="6040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19" tIns="50960" rIns="101919" bIns="50960" rtlCol="0" anchor="ctr"/>
          <a:lstStyle/>
          <a:p>
            <a:pPr indent="-180641" algn="ctr" defTabSz="1041128" fontAlgn="base" latinLnBrk="0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687422" algn="l"/>
                <a:tab pos="5637884" algn="l"/>
              </a:tabLst>
            </a:pPr>
            <a:endParaRPr kumimoji="1" lang="ko-KR" altLang="en-US" sz="12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0040" y="1444570"/>
            <a:ext cx="5250714" cy="439546"/>
          </a:xfrm>
          <a:prstGeom prst="rect">
            <a:avLst/>
          </a:prstGeom>
          <a:ln w="28575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marL="130175" indent="-130175" latinLnBrk="0">
              <a:spcBef>
                <a:spcPts val="300"/>
              </a:spcBef>
              <a:buClr>
                <a:srgbClr val="149A83"/>
              </a:buClr>
              <a:buSzPct val="80000"/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표준화 적용 시 표준 정보를 적용할 대상을 선택할 수 있습니다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엔터티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컬럼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단위로 표준 대상을 설정하여 표준 동기화 할 때 활용합니다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8799" y="3256335"/>
            <a:ext cx="628233" cy="133381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768799" y="3055435"/>
            <a:ext cx="314117" cy="20090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68799" y="4590153"/>
            <a:ext cx="314117" cy="179117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079060" y="2986142"/>
            <a:ext cx="1647470" cy="340263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Freeform 308"/>
          <p:cNvSpPr>
            <a:spLocks/>
          </p:cNvSpPr>
          <p:nvPr/>
        </p:nvSpPr>
        <p:spPr bwMode="auto">
          <a:xfrm rot="3910780" flipH="1">
            <a:off x="3752273" y="2598172"/>
            <a:ext cx="583983" cy="272916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361731" y="523343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11875E84-A2EF-448C-9FEF-24606DA8D9C7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표준화 적용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3FF2266-9D93-4D3F-B336-A3FC97B0A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27" y="3053071"/>
            <a:ext cx="1555572" cy="3318948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170392" y="4756324"/>
            <a:ext cx="1498366" cy="635842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114662" y="4463424"/>
            <a:ext cx="1260160" cy="517367"/>
            <a:chOff x="817496" y="1582360"/>
            <a:chExt cx="581810" cy="319214"/>
          </a:xfrm>
        </p:grpSpPr>
        <p:sp>
          <p:nvSpPr>
            <p:cNvPr id="27" name="직각 삼각형 26"/>
            <p:cNvSpPr/>
            <p:nvPr/>
          </p:nvSpPr>
          <p:spPr>
            <a:xfrm rot="7730650">
              <a:off x="716306" y="1731244"/>
              <a:ext cx="271520" cy="69139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18389" y="1582360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</a:t>
              </a: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상속인 테이블 전체를 </a:t>
              </a:r>
            </a:p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비대상으로 변경해라</a:t>
              </a: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 rot="10800000">
            <a:off x="2768171" y="4836609"/>
            <a:ext cx="225862" cy="464151"/>
            <a:chOff x="4664968" y="2656046"/>
            <a:chExt cx="312420" cy="1362710"/>
          </a:xfrm>
        </p:grpSpPr>
        <p:sp>
          <p:nvSpPr>
            <p:cNvPr id="20" name="object 8"/>
            <p:cNvSpPr/>
            <p:nvPr/>
          </p:nvSpPr>
          <p:spPr>
            <a:xfrm rot="10800000">
              <a:off x="4664968" y="2656046"/>
              <a:ext cx="312420" cy="1362710"/>
            </a:xfrm>
            <a:custGeom>
              <a:avLst/>
              <a:gdLst/>
              <a:ahLst/>
              <a:cxnLst/>
              <a:rect l="l" t="t" r="r" b="b"/>
              <a:pathLst>
                <a:path w="312420" h="1362710">
                  <a:moveTo>
                    <a:pt x="20757" y="1360124"/>
                  </a:moveTo>
                  <a:lnTo>
                    <a:pt x="10032" y="1361439"/>
                  </a:lnTo>
                  <a:lnTo>
                    <a:pt x="0" y="1362455"/>
                  </a:lnTo>
                  <a:lnTo>
                    <a:pt x="16510" y="1361186"/>
                  </a:lnTo>
                  <a:lnTo>
                    <a:pt x="20757" y="1360124"/>
                  </a:lnTo>
                  <a:close/>
                </a:path>
                <a:path w="312420" h="1362710">
                  <a:moveTo>
                    <a:pt x="19544" y="1393"/>
                  </a:moveTo>
                  <a:lnTo>
                    <a:pt x="66928" y="20192"/>
                  </a:lnTo>
                  <a:lnTo>
                    <a:pt x="96265" y="45338"/>
                  </a:lnTo>
                  <a:lnTo>
                    <a:pt x="118872" y="77977"/>
                  </a:lnTo>
                  <a:lnTo>
                    <a:pt x="135509" y="115188"/>
                  </a:lnTo>
                  <a:lnTo>
                    <a:pt x="144272" y="157607"/>
                  </a:lnTo>
                  <a:lnTo>
                    <a:pt x="145034" y="177926"/>
                  </a:lnTo>
                  <a:lnTo>
                    <a:pt x="145034" y="525907"/>
                  </a:lnTo>
                  <a:lnTo>
                    <a:pt x="146176" y="546100"/>
                  </a:lnTo>
                  <a:lnTo>
                    <a:pt x="155955" y="584962"/>
                  </a:lnTo>
                  <a:lnTo>
                    <a:pt x="183006" y="634491"/>
                  </a:lnTo>
                  <a:lnTo>
                    <a:pt x="222630" y="667892"/>
                  </a:lnTo>
                  <a:lnTo>
                    <a:pt x="270255" y="681227"/>
                  </a:lnTo>
                  <a:lnTo>
                    <a:pt x="254380" y="683895"/>
                  </a:lnTo>
                  <a:lnTo>
                    <a:pt x="208152" y="702817"/>
                  </a:lnTo>
                  <a:lnTo>
                    <a:pt x="171830" y="742950"/>
                  </a:lnTo>
                  <a:lnTo>
                    <a:pt x="149732" y="795527"/>
                  </a:lnTo>
                  <a:lnTo>
                    <a:pt x="145034" y="835278"/>
                  </a:lnTo>
                  <a:lnTo>
                    <a:pt x="145034" y="1183893"/>
                  </a:lnTo>
                  <a:lnTo>
                    <a:pt x="144272" y="1204087"/>
                  </a:lnTo>
                  <a:lnTo>
                    <a:pt x="135509" y="1245235"/>
                  </a:lnTo>
                  <a:lnTo>
                    <a:pt x="118872" y="1284097"/>
                  </a:lnTo>
                  <a:lnTo>
                    <a:pt x="96265" y="1316101"/>
                  </a:lnTo>
                  <a:lnTo>
                    <a:pt x="66928" y="1341247"/>
                  </a:lnTo>
                  <a:lnTo>
                    <a:pt x="20757" y="1360124"/>
                  </a:lnTo>
                  <a:lnTo>
                    <a:pt x="30734" y="1358900"/>
                  </a:lnTo>
                  <a:lnTo>
                    <a:pt x="72009" y="1345818"/>
                  </a:lnTo>
                  <a:lnTo>
                    <a:pt x="108457" y="1322577"/>
                  </a:lnTo>
                  <a:lnTo>
                    <a:pt x="141731" y="1290954"/>
                  </a:lnTo>
                  <a:lnTo>
                    <a:pt x="168528" y="1251458"/>
                  </a:lnTo>
                  <a:lnTo>
                    <a:pt x="189356" y="1206118"/>
                  </a:lnTo>
                  <a:lnTo>
                    <a:pt x="201929" y="1157097"/>
                  </a:lnTo>
                  <a:lnTo>
                    <a:pt x="207772" y="1106551"/>
                  </a:lnTo>
                  <a:lnTo>
                    <a:pt x="207772" y="806196"/>
                  </a:lnTo>
                  <a:lnTo>
                    <a:pt x="208661" y="787908"/>
                  </a:lnTo>
                  <a:lnTo>
                    <a:pt x="225171" y="738377"/>
                  </a:lnTo>
                  <a:lnTo>
                    <a:pt x="256921" y="700151"/>
                  </a:lnTo>
                  <a:lnTo>
                    <a:pt x="299085" y="681863"/>
                  </a:lnTo>
                  <a:lnTo>
                    <a:pt x="312419" y="680212"/>
                  </a:lnTo>
                  <a:lnTo>
                    <a:pt x="297306" y="677926"/>
                  </a:lnTo>
                  <a:lnTo>
                    <a:pt x="255269" y="658367"/>
                  </a:lnTo>
                  <a:lnTo>
                    <a:pt x="224027" y="620522"/>
                  </a:lnTo>
                  <a:lnTo>
                    <a:pt x="208661" y="570229"/>
                  </a:lnTo>
                  <a:lnTo>
                    <a:pt x="207772" y="551688"/>
                  </a:lnTo>
                  <a:lnTo>
                    <a:pt x="207772" y="255270"/>
                  </a:lnTo>
                  <a:lnTo>
                    <a:pt x="205612" y="228853"/>
                  </a:lnTo>
                  <a:lnTo>
                    <a:pt x="196976" y="178815"/>
                  </a:lnTo>
                  <a:lnTo>
                    <a:pt x="180466" y="131572"/>
                  </a:lnTo>
                  <a:lnTo>
                    <a:pt x="155955" y="89788"/>
                  </a:lnTo>
                  <a:lnTo>
                    <a:pt x="125222" y="54483"/>
                  </a:lnTo>
                  <a:lnTo>
                    <a:pt x="90424" y="26797"/>
                  </a:lnTo>
                  <a:lnTo>
                    <a:pt x="51053" y="7874"/>
                  </a:lnTo>
                  <a:lnTo>
                    <a:pt x="30734" y="2286"/>
                  </a:lnTo>
                  <a:lnTo>
                    <a:pt x="19544" y="1393"/>
                  </a:lnTo>
                  <a:close/>
                </a:path>
                <a:path w="312420" h="1362710">
                  <a:moveTo>
                    <a:pt x="0" y="0"/>
                  </a:moveTo>
                  <a:lnTo>
                    <a:pt x="10032" y="635"/>
                  </a:lnTo>
                  <a:lnTo>
                    <a:pt x="19544" y="1393"/>
                  </a:lnTo>
                  <a:lnTo>
                    <a:pt x="1651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object 9"/>
            <p:cNvSpPr/>
            <p:nvPr/>
          </p:nvSpPr>
          <p:spPr>
            <a:xfrm rot="10800000">
              <a:off x="4664968" y="2656046"/>
              <a:ext cx="312420" cy="1362710"/>
            </a:xfrm>
            <a:custGeom>
              <a:avLst/>
              <a:gdLst/>
              <a:ahLst/>
              <a:cxnLst/>
              <a:rect l="l" t="t" r="r" b="b"/>
              <a:pathLst>
                <a:path w="312420" h="1362710">
                  <a:moveTo>
                    <a:pt x="207772" y="1106551"/>
                  </a:moveTo>
                  <a:lnTo>
                    <a:pt x="201929" y="1157097"/>
                  </a:lnTo>
                  <a:lnTo>
                    <a:pt x="189356" y="1206118"/>
                  </a:lnTo>
                  <a:lnTo>
                    <a:pt x="168528" y="1251458"/>
                  </a:lnTo>
                  <a:lnTo>
                    <a:pt x="141731" y="1290954"/>
                  </a:lnTo>
                  <a:lnTo>
                    <a:pt x="108457" y="1322577"/>
                  </a:lnTo>
                  <a:lnTo>
                    <a:pt x="72009" y="1345818"/>
                  </a:lnTo>
                  <a:lnTo>
                    <a:pt x="30734" y="1358900"/>
                  </a:lnTo>
                  <a:lnTo>
                    <a:pt x="0" y="1362455"/>
                  </a:lnTo>
                  <a:lnTo>
                    <a:pt x="16510" y="1361186"/>
                  </a:lnTo>
                  <a:lnTo>
                    <a:pt x="66928" y="1341247"/>
                  </a:lnTo>
                  <a:lnTo>
                    <a:pt x="96265" y="1316101"/>
                  </a:lnTo>
                  <a:lnTo>
                    <a:pt x="118872" y="1284097"/>
                  </a:lnTo>
                  <a:lnTo>
                    <a:pt x="135509" y="1245235"/>
                  </a:lnTo>
                  <a:lnTo>
                    <a:pt x="144272" y="1204087"/>
                  </a:lnTo>
                  <a:lnTo>
                    <a:pt x="145034" y="1183893"/>
                  </a:lnTo>
                  <a:lnTo>
                    <a:pt x="145034" y="835278"/>
                  </a:lnTo>
                  <a:lnTo>
                    <a:pt x="146176" y="815086"/>
                  </a:lnTo>
                  <a:lnTo>
                    <a:pt x="155955" y="776859"/>
                  </a:lnTo>
                  <a:lnTo>
                    <a:pt x="183006" y="727583"/>
                  </a:lnTo>
                  <a:lnTo>
                    <a:pt x="222630" y="693927"/>
                  </a:lnTo>
                  <a:lnTo>
                    <a:pt x="270255" y="681227"/>
                  </a:lnTo>
                  <a:lnTo>
                    <a:pt x="254380" y="677926"/>
                  </a:lnTo>
                  <a:lnTo>
                    <a:pt x="208152" y="658367"/>
                  </a:lnTo>
                  <a:lnTo>
                    <a:pt x="171830" y="619251"/>
                  </a:lnTo>
                  <a:lnTo>
                    <a:pt x="149732" y="566038"/>
                  </a:lnTo>
                  <a:lnTo>
                    <a:pt x="145034" y="525907"/>
                  </a:lnTo>
                  <a:lnTo>
                    <a:pt x="145034" y="177926"/>
                  </a:lnTo>
                  <a:lnTo>
                    <a:pt x="144272" y="157607"/>
                  </a:lnTo>
                  <a:lnTo>
                    <a:pt x="135509" y="115188"/>
                  </a:lnTo>
                  <a:lnTo>
                    <a:pt x="118872" y="77977"/>
                  </a:lnTo>
                  <a:lnTo>
                    <a:pt x="96265" y="45338"/>
                  </a:lnTo>
                  <a:lnTo>
                    <a:pt x="66928" y="20192"/>
                  </a:lnTo>
                  <a:lnTo>
                    <a:pt x="16510" y="635"/>
                  </a:lnTo>
                  <a:lnTo>
                    <a:pt x="0" y="0"/>
                  </a:lnTo>
                  <a:lnTo>
                    <a:pt x="10032" y="635"/>
                  </a:lnTo>
                  <a:lnTo>
                    <a:pt x="30734" y="2286"/>
                  </a:lnTo>
                  <a:lnTo>
                    <a:pt x="72009" y="16383"/>
                  </a:lnTo>
                  <a:lnTo>
                    <a:pt x="108457" y="39497"/>
                  </a:lnTo>
                  <a:lnTo>
                    <a:pt x="141731" y="71120"/>
                  </a:lnTo>
                  <a:lnTo>
                    <a:pt x="168528" y="109727"/>
                  </a:lnTo>
                  <a:lnTo>
                    <a:pt x="189356" y="155066"/>
                  </a:lnTo>
                  <a:lnTo>
                    <a:pt x="201929" y="203962"/>
                  </a:lnTo>
                  <a:lnTo>
                    <a:pt x="207772" y="255270"/>
                  </a:lnTo>
                  <a:lnTo>
                    <a:pt x="207772" y="551688"/>
                  </a:lnTo>
                  <a:lnTo>
                    <a:pt x="208661" y="570229"/>
                  </a:lnTo>
                  <a:lnTo>
                    <a:pt x="224027" y="620522"/>
                  </a:lnTo>
                  <a:lnTo>
                    <a:pt x="255269" y="658367"/>
                  </a:lnTo>
                  <a:lnTo>
                    <a:pt x="297306" y="677926"/>
                  </a:lnTo>
                  <a:lnTo>
                    <a:pt x="312419" y="680212"/>
                  </a:lnTo>
                  <a:lnTo>
                    <a:pt x="299085" y="681863"/>
                  </a:lnTo>
                  <a:lnTo>
                    <a:pt x="256921" y="700151"/>
                  </a:lnTo>
                  <a:lnTo>
                    <a:pt x="225171" y="738377"/>
                  </a:lnTo>
                  <a:lnTo>
                    <a:pt x="208661" y="787908"/>
                  </a:lnTo>
                  <a:lnTo>
                    <a:pt x="207772" y="806196"/>
                  </a:lnTo>
                  <a:lnTo>
                    <a:pt x="207772" y="1106551"/>
                  </a:lnTo>
                  <a:close/>
                </a:path>
              </a:pathLst>
            </a:custGeom>
            <a:ln w="3175">
              <a:solidFill>
                <a:srgbClr val="71717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4" name="모서리가 둥근 직사각형 33"/>
          <p:cNvSpPr/>
          <p:nvPr/>
        </p:nvSpPr>
        <p:spPr>
          <a:xfrm>
            <a:off x="2576099" y="453378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0C6368-FEF7-4EB7-B9B5-3A4C98DF8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408" y="4979094"/>
            <a:ext cx="1345241" cy="132769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7177ED1-ADEC-4648-9396-A8699F9E3624}"/>
              </a:ext>
            </a:extLst>
          </p:cNvPr>
          <p:cNvSpPr/>
          <p:nvPr/>
        </p:nvSpPr>
        <p:spPr>
          <a:xfrm>
            <a:off x="7971293" y="5112757"/>
            <a:ext cx="672621" cy="256157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모델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7AFED3-6F73-4DBC-9E71-EED73D3D90C4}"/>
              </a:ext>
            </a:extLst>
          </p:cNvPr>
          <p:cNvSpPr/>
          <p:nvPr/>
        </p:nvSpPr>
        <p:spPr>
          <a:xfrm>
            <a:off x="7971293" y="5519356"/>
            <a:ext cx="672621" cy="256157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엔터티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B4001E3-824C-4529-94DA-F98EED81CB7E}"/>
              </a:ext>
            </a:extLst>
          </p:cNvPr>
          <p:cNvSpPr/>
          <p:nvPr/>
        </p:nvSpPr>
        <p:spPr>
          <a:xfrm>
            <a:off x="7971292" y="5917542"/>
            <a:ext cx="672621" cy="256157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속성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D2FC16-1744-42CB-8EE9-1BA92FA9CCA3}"/>
              </a:ext>
            </a:extLst>
          </p:cNvPr>
          <p:cNvCxnSpPr>
            <a:cxnSpLocks/>
            <a:stCxn id="42" idx="0"/>
            <a:endCxn id="10" idx="2"/>
          </p:cNvCxnSpPr>
          <p:nvPr/>
        </p:nvCxnSpPr>
        <p:spPr>
          <a:xfrm flipV="1">
            <a:off x="8307604" y="5368914"/>
            <a:ext cx="0" cy="150442"/>
          </a:xfrm>
          <a:prstGeom prst="straightConnector1">
            <a:avLst/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D3851A1-01C9-4027-9CB6-814FCAEE8178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8307603" y="5775513"/>
            <a:ext cx="1" cy="142029"/>
          </a:xfrm>
          <a:prstGeom prst="straightConnector1">
            <a:avLst/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29">
            <a:extLst>
              <a:ext uri="{FF2B5EF4-FFF2-40B4-BE49-F238E27FC236}">
                <a16:creationId xmlns:a16="http://schemas.microsoft.com/office/drawing/2014/main" id="{5E78BACA-56AB-4C0A-8EB7-9AAA196E103E}"/>
              </a:ext>
            </a:extLst>
          </p:cNvPr>
          <p:cNvSpPr/>
          <p:nvPr/>
        </p:nvSpPr>
        <p:spPr>
          <a:xfrm>
            <a:off x="6084168" y="176547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2" name="Text Box 82">
            <a:extLst>
              <a:ext uri="{FF2B5EF4-FFF2-40B4-BE49-F238E27FC236}">
                <a16:creationId xmlns:a16="http://schemas.microsoft.com/office/drawing/2014/main" id="{2AFB5DF0-C95C-4F30-9FA5-49865B29B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492" y="1668249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탭의 표준 그룹에서 표준대상편집을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3" name="모서리가 둥근 직사각형 31">
            <a:extLst>
              <a:ext uri="{FF2B5EF4-FFF2-40B4-BE49-F238E27FC236}">
                <a16:creationId xmlns:a16="http://schemas.microsoft.com/office/drawing/2014/main" id="{47BFCC45-8D22-4ECB-A302-04310C8EA5AB}"/>
              </a:ext>
            </a:extLst>
          </p:cNvPr>
          <p:cNvSpPr/>
          <p:nvPr/>
        </p:nvSpPr>
        <p:spPr>
          <a:xfrm>
            <a:off x="6084168" y="230556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4" name="Text Box 82">
            <a:extLst>
              <a:ext uri="{FF2B5EF4-FFF2-40B4-BE49-F238E27FC236}">
                <a16:creationId xmlns:a16="http://schemas.microsoft.com/office/drawing/2014/main" id="{44FBE314-55B9-4C57-BE88-092833856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492" y="2137810"/>
            <a:ext cx="2554938" cy="49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표준대상 편집 화면에서 편집할 대상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주제영역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테이블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컬럼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의 값을 설정한 후 적용 버튼을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5" name="모서리가 둥근 직사각형 35">
            <a:extLst>
              <a:ext uri="{FF2B5EF4-FFF2-40B4-BE49-F238E27FC236}">
                <a16:creationId xmlns:a16="http://schemas.microsoft.com/office/drawing/2014/main" id="{8AC5EB66-44BC-4231-B206-02E39093059D}"/>
              </a:ext>
            </a:extLst>
          </p:cNvPr>
          <p:cNvSpPr/>
          <p:nvPr/>
        </p:nvSpPr>
        <p:spPr>
          <a:xfrm>
            <a:off x="6084168" y="280614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6" name="Text Box 82">
            <a:extLst>
              <a:ext uri="{FF2B5EF4-FFF2-40B4-BE49-F238E27FC236}">
                <a16:creationId xmlns:a16="http://schemas.microsoft.com/office/drawing/2014/main" id="{32C0C2A0-9A02-47FD-8888-59D633AE7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492" y="2708920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변경된 것을 확인 후 확인 버튼을 클릭하여 표준대상 일괄 편집을 종료합니다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7" name="Text Box 82">
            <a:extLst>
              <a:ext uri="{FF2B5EF4-FFF2-40B4-BE49-F238E27FC236}">
                <a16:creationId xmlns:a16="http://schemas.microsoft.com/office/drawing/2014/main" id="{E7E443E6-7218-420B-A253-E9203CE94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4708" y="3193454"/>
            <a:ext cx="2567730" cy="16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DA#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표준화는 모델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엔터티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테이블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컬럼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단위로 표준화 대상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대상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상속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비대상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을 설정할 수 있으며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대상과 비대상은 해당 개체에 대해 직접 설정할 수도 있으며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상속은 상위 개체에 설정된 값을 참조해서 자신의 상태를 판단할 수 있습니다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1076325" fontAlgn="ctr" latinLnBrk="0">
              <a:lnSpc>
                <a:spcPct val="15000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i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예를 들어 모델이 대상이고 엔터티는 상속일 경우 엔터티는 상위 개체인 모델의 설정된 값이 대상이므로 엔터티도 대상으로 판단합니다</a:t>
            </a:r>
            <a:r>
              <a:rPr lang="en-US" altLang="ko-KR" sz="1000" i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58" name="Picture 80" descr="패턴-07">
            <a:extLst>
              <a:ext uri="{FF2B5EF4-FFF2-40B4-BE49-F238E27FC236}">
                <a16:creationId xmlns:a16="http://schemas.microsoft.com/office/drawing/2014/main" id="{6EA20613-987A-4FB2-BF5A-E9E0B0DE8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182" y="3332665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375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13819" y="828250"/>
            <a:ext cx="3420599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속성표준동기화 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1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비표준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용어 일괄 신청</a:t>
            </a: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b="1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84168" y="176036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9" name="Text Box 82"/>
          <p:cNvSpPr txBox="1">
            <a:spLocks noChangeArrowheads="1"/>
          </p:cNvSpPr>
          <p:nvPr/>
        </p:nvSpPr>
        <p:spPr bwMode="auto">
          <a:xfrm>
            <a:off x="6318492" y="1738781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표준을 일괄 신청할 대상 속성을 선택 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84168" y="214726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1" name="Text Box 82"/>
          <p:cNvSpPr txBox="1">
            <a:spLocks noChangeArrowheads="1"/>
          </p:cNvSpPr>
          <p:nvPr/>
        </p:nvSpPr>
        <p:spPr bwMode="auto">
          <a:xfrm>
            <a:off x="6318492" y="2125685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비표준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용어 일괄신청 버튼을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84168" y="259991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318492" y="2510894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용어 신청 페이지에서 필수 데이터를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입력후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검증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신청을 완료 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E971E9-683C-42F7-B381-B1947157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2" y="1507459"/>
            <a:ext cx="5239029" cy="2544908"/>
          </a:xfrm>
          <a:prstGeom prst="rect">
            <a:avLst/>
          </a:prstGeom>
        </p:spPr>
      </p:pic>
      <p:sp>
        <p:nvSpPr>
          <p:cNvPr id="33" name="설명선 2 15">
            <a:extLst>
              <a:ext uri="{FF2B5EF4-FFF2-40B4-BE49-F238E27FC236}">
                <a16:creationId xmlns:a16="http://schemas.microsoft.com/office/drawing/2014/main" id="{F007064D-7A59-40CF-A4A3-E99FED41D5B6}"/>
              </a:ext>
            </a:extLst>
          </p:cNvPr>
          <p:cNvSpPr/>
          <p:nvPr/>
        </p:nvSpPr>
        <p:spPr>
          <a:xfrm>
            <a:off x="2608906" y="2420856"/>
            <a:ext cx="1851024" cy="213561"/>
          </a:xfrm>
          <a:prstGeom prst="borderCallout2">
            <a:avLst>
              <a:gd name="adj1" fmla="val -15110"/>
              <a:gd name="adj2" fmla="val 70857"/>
              <a:gd name="adj3" fmla="val -58632"/>
              <a:gd name="adj4" fmla="val 43959"/>
              <a:gd name="adj5" fmla="val -119731"/>
              <a:gd name="adj6" fmla="val 44139"/>
            </a:avLst>
          </a:prstGeom>
          <a:solidFill>
            <a:srgbClr val="007852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용어가 존재하지 않음 </a:t>
            </a:r>
            <a:endParaRPr lang="ko-KR" altLang="en-US" sz="9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07C5F0-154A-4E07-8F56-CA0DA29BFFB1}"/>
              </a:ext>
            </a:extLst>
          </p:cNvPr>
          <p:cNvSpPr/>
          <p:nvPr/>
        </p:nvSpPr>
        <p:spPr>
          <a:xfrm>
            <a:off x="2782962" y="3824899"/>
            <a:ext cx="636910" cy="22746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6">
            <a:extLst>
              <a:ext uri="{FF2B5EF4-FFF2-40B4-BE49-F238E27FC236}">
                <a16:creationId xmlns:a16="http://schemas.microsoft.com/office/drawing/2014/main" id="{528E9277-6021-411C-A9EE-56FEC2A50491}"/>
              </a:ext>
            </a:extLst>
          </p:cNvPr>
          <p:cNvSpPr/>
          <p:nvPr/>
        </p:nvSpPr>
        <p:spPr>
          <a:xfrm>
            <a:off x="1331640" y="1725826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6" name="모서리가 둥근 직사각형 6">
            <a:extLst>
              <a:ext uri="{FF2B5EF4-FFF2-40B4-BE49-F238E27FC236}">
                <a16:creationId xmlns:a16="http://schemas.microsoft.com/office/drawing/2014/main" id="{13A1AF41-9B4E-40FE-821A-05F506DD6B9D}"/>
              </a:ext>
            </a:extLst>
          </p:cNvPr>
          <p:cNvSpPr/>
          <p:nvPr/>
        </p:nvSpPr>
        <p:spPr>
          <a:xfrm>
            <a:off x="2782962" y="356971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AD7136-77EE-46D1-8F05-718AC0284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8" y="4252605"/>
            <a:ext cx="3213334" cy="2156855"/>
          </a:xfrm>
          <a:prstGeom prst="rect">
            <a:avLst/>
          </a:prstGeom>
        </p:spPr>
      </p:pic>
      <p:sp>
        <p:nvSpPr>
          <p:cNvPr id="38" name="Freeform 308">
            <a:extLst>
              <a:ext uri="{FF2B5EF4-FFF2-40B4-BE49-F238E27FC236}">
                <a16:creationId xmlns:a16="http://schemas.microsoft.com/office/drawing/2014/main" id="{3FA85089-712C-411B-A77F-28DEDCB53802}"/>
              </a:ext>
            </a:extLst>
          </p:cNvPr>
          <p:cNvSpPr>
            <a:spLocks/>
          </p:cNvSpPr>
          <p:nvPr/>
        </p:nvSpPr>
        <p:spPr bwMode="auto">
          <a:xfrm rot="4956824" flipH="1">
            <a:off x="3520202" y="4152763"/>
            <a:ext cx="480517" cy="334145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9" name="모서리가 둥근 직사각형 6">
            <a:extLst>
              <a:ext uri="{FF2B5EF4-FFF2-40B4-BE49-F238E27FC236}">
                <a16:creationId xmlns:a16="http://schemas.microsoft.com/office/drawing/2014/main" id="{34C92F8B-AFD6-4694-A4E9-2DD64A2A6A84}"/>
              </a:ext>
            </a:extLst>
          </p:cNvPr>
          <p:cNvSpPr/>
          <p:nvPr/>
        </p:nvSpPr>
        <p:spPr>
          <a:xfrm>
            <a:off x="523403" y="457957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2F49CBB-34BA-4841-96F7-C8C86C570BE9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표준화 적용</a:t>
            </a:r>
          </a:p>
        </p:txBody>
      </p:sp>
    </p:spTree>
    <p:extLst>
      <p:ext uri="{BB962C8B-B14F-4D97-AF65-F5344CB8AC3E}">
        <p14:creationId xmlns:p14="http://schemas.microsoft.com/office/powerpoint/2010/main" val="2725448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11"/>
          </p:nvPr>
        </p:nvSpPr>
        <p:spPr>
          <a:xfrm>
            <a:off x="4678473" y="1196752"/>
            <a:ext cx="1171267" cy="9175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레포트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/>
              <a:t>엑셀 </a:t>
            </a:r>
            <a:r>
              <a:rPr lang="ko-KR" altLang="en-US" dirty="0"/>
              <a:t>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클립보드 활용</a:t>
            </a:r>
            <a:endParaRPr lang="en-US" altLang="ko-KR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>
          <a:xfrm>
            <a:off x="251520" y="1217946"/>
            <a:ext cx="4104456" cy="404494"/>
          </a:xfrm>
        </p:spPr>
        <p:txBody>
          <a:bodyPr/>
          <a:lstStyle/>
          <a:p>
            <a:r>
              <a:rPr lang="ko-KR" altLang="en-US" sz="2000" dirty="0">
                <a:solidFill>
                  <a:srgbClr val="007976"/>
                </a:solidFill>
              </a:rPr>
              <a:t>산출물 생성</a:t>
            </a:r>
          </a:p>
        </p:txBody>
      </p:sp>
    </p:spTree>
    <p:extLst>
      <p:ext uri="{BB962C8B-B14F-4D97-AF65-F5344CB8AC3E}">
        <p14:creationId xmlns:p14="http://schemas.microsoft.com/office/powerpoint/2010/main" val="16407805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레포트 작성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61" y="1340768"/>
            <a:ext cx="1438275" cy="92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1" y="2420292"/>
            <a:ext cx="3096344" cy="273690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5816" y="3645024"/>
            <a:ext cx="2808312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270570" y="1395592"/>
            <a:ext cx="432048" cy="68042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80661" y="135145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88897" y="2606761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87377" y="4926310"/>
            <a:ext cx="396000" cy="14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Freeform 308"/>
          <p:cNvSpPr>
            <a:spLocks/>
          </p:cNvSpPr>
          <p:nvPr/>
        </p:nvSpPr>
        <p:spPr bwMode="auto">
          <a:xfrm rot="804602" flipH="1" flipV="1">
            <a:off x="2581133" y="5112868"/>
            <a:ext cx="404488" cy="318819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Text Box 82"/>
          <p:cNvSpPr txBox="1">
            <a:spLocks noChangeArrowheads="1"/>
          </p:cNvSpPr>
          <p:nvPr/>
        </p:nvSpPr>
        <p:spPr bwMode="auto">
          <a:xfrm>
            <a:off x="6318492" y="1666313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탭의 출력그룹에서 레포트 작성을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084168" y="216213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 Box 82"/>
          <p:cNvSpPr txBox="1">
            <a:spLocks noChangeArrowheads="1"/>
          </p:cNvSpPr>
          <p:nvPr/>
        </p:nvSpPr>
        <p:spPr bwMode="auto">
          <a:xfrm>
            <a:off x="6318492" y="1993794"/>
            <a:ext cx="2554938" cy="49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레포트 출력 설정 화면에서 문서 종류 및 서식 파일을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이때 문서 관리 버튼 클릭 시 문서 종류 및 서식 파일 편집이 가능합니다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77341" y="259254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8827" y="478518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297377" y="478973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84168" y="518299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0" name="Text Box 82"/>
          <p:cNvSpPr txBox="1">
            <a:spLocks noChangeArrowheads="1"/>
          </p:cNvSpPr>
          <p:nvPr/>
        </p:nvSpPr>
        <p:spPr bwMode="auto">
          <a:xfrm>
            <a:off x="6318492" y="5085184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출력 제외 속성이 있을 경우 엔터티 및 속성의 유형 중 가상과 제거 속성에 대하여 제외여부를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84168" y="563078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4" name="Text Box 82"/>
          <p:cNvSpPr txBox="1">
            <a:spLocks noChangeArrowheads="1"/>
          </p:cNvSpPr>
          <p:nvPr/>
        </p:nvSpPr>
        <p:spPr bwMode="auto">
          <a:xfrm>
            <a:off x="6318492" y="5532971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출력 제외할 객체가 있을 경우 객체 선택 버튼을 클릭하여 제외합니다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84168" y="604035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6" name="Text Box 82"/>
          <p:cNvSpPr txBox="1">
            <a:spLocks noChangeArrowheads="1"/>
          </p:cNvSpPr>
          <p:nvPr/>
        </p:nvSpPr>
        <p:spPr bwMode="auto">
          <a:xfrm>
            <a:off x="6318492" y="6013075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문서 작성 버튼을 클릭하면 레포트가 실행됩니다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27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01478"/>
              </p:ext>
            </p:extLst>
          </p:nvPr>
        </p:nvGraphicFramePr>
        <p:xfrm>
          <a:off x="6091039" y="2564904"/>
          <a:ext cx="2782391" cy="2362905"/>
        </p:xfrm>
        <a:graphic>
          <a:graphicData uri="http://schemas.openxmlformats.org/drawingml/2006/table">
            <a:tbl>
              <a:tblPr/>
              <a:tblGrid>
                <a:gridCol w="595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6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문서 종류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고딕 M"/>
                          <a:ea typeface="산돌고딕 M"/>
                        </a:defRPr>
                      </a:lvl9pPr>
                    </a:lstStyle>
                    <a:p>
                      <a:pPr marL="0" marR="0" lvl="1" indent="0" algn="ctr" defTabSz="874713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000000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+mn-cs"/>
                          <a:sym typeface="Symbol" pitchFamily="18" charset="2"/>
                        </a:rPr>
                        <a:t>서식 파일</a:t>
                      </a: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+mn-cs"/>
                        <a:sym typeface="Symbol" pitchFamily="18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9A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엔터티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엔터티정의서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엔터티정의서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행정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DB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표준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)</a:t>
                      </a:r>
                      <a:endParaRPr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속성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속성정의서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속성정의서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행정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표준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관계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관계정의서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행정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표준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주제영역목록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Malgun Gothic"/>
                        </a:rPr>
                        <a:t>주제영역목록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테이블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테이블정의서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테이블정의서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행정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표준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 </a:t>
                      </a:r>
                    </a:p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테이블목록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컬럼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컬럼정의서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행정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표준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142875" algn="l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900" dirty="0"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Malgun Gothic"/>
                        </a:rPr>
                        <a:t>인덱스</a:t>
                      </a:r>
                      <a:endParaRPr sz="900" dirty="0"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334384" rtl="0" eaLnBrk="1" fontAlgn="auto" latinLnBrk="1" hangingPunct="1">
                        <a:lnSpc>
                          <a:spcPct val="100000"/>
                        </a:lnSpc>
                        <a:spcBef>
                          <a:spcPts val="4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인덱스정의서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인덱스목록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965584" y="3769524"/>
            <a:ext cx="468000" cy="14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7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설명선 2 28"/>
          <p:cNvSpPr/>
          <p:nvPr/>
        </p:nvSpPr>
        <p:spPr>
          <a:xfrm>
            <a:off x="3678510" y="4221088"/>
            <a:ext cx="1613570" cy="252008"/>
          </a:xfrm>
          <a:prstGeom prst="borderCallout2">
            <a:avLst>
              <a:gd name="adj1" fmla="val -7707"/>
              <a:gd name="adj2" fmla="val 51050"/>
              <a:gd name="adj3" fmla="val -155384"/>
              <a:gd name="adj4" fmla="val 45533"/>
              <a:gd name="adj5" fmla="val -202294"/>
              <a:gd name="adj6" fmla="val 37298"/>
            </a:avLst>
          </a:prstGeom>
          <a:solidFill>
            <a:srgbClr val="007852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</a:t>
            </a:r>
            <a:r>
              <a:rPr lang="en-US" altLang="ko-KR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워드</a:t>
            </a:r>
            <a:r>
              <a:rPr lang="en-US" altLang="ko-KR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PDF </a:t>
            </a:r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저장 가능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FBCE7340-A5E2-4EEF-A187-05AD7DC2EC14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산출물 생성</a:t>
            </a:r>
          </a:p>
        </p:txBody>
      </p:sp>
    </p:spTree>
    <p:extLst>
      <p:ext uri="{BB962C8B-B14F-4D97-AF65-F5344CB8AC3E}">
        <p14:creationId xmlns:p14="http://schemas.microsoft.com/office/powerpoint/2010/main" val="1085106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1664254" y="5045331"/>
            <a:ext cx="4001218" cy="1171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0CFA4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 cap="flat" cmpd="sng" algn="ctr">
                <a:solidFill>
                  <a:srgbClr val="000099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330" y="1379598"/>
            <a:ext cx="3982142" cy="341755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42" y="1385714"/>
            <a:ext cx="1333500" cy="876300"/>
          </a:xfrm>
          <a:prstGeom prst="rect">
            <a:avLst/>
          </a:prstGeom>
        </p:spPr>
      </p:pic>
      <p:sp>
        <p:nvSpPr>
          <p:cNvPr id="3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엑셀 문서 출력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Text Box 82"/>
          <p:cNvSpPr txBox="1">
            <a:spLocks noChangeArrowheads="1"/>
          </p:cNvSpPr>
          <p:nvPr/>
        </p:nvSpPr>
        <p:spPr bwMode="auto">
          <a:xfrm>
            <a:off x="6318492" y="1667916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데이터 탭의 출력그룹에서 출력물 생성을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084168" y="209025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 Box 82"/>
          <p:cNvSpPr txBox="1">
            <a:spLocks noChangeArrowheads="1"/>
          </p:cNvSpPr>
          <p:nvPr/>
        </p:nvSpPr>
        <p:spPr bwMode="auto">
          <a:xfrm>
            <a:off x="6318492" y="1994048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출력물 생성 화면에서 출력할 서식 목록을 선택 후 불러오기 버튼을 클릭합니다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84168" y="251869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0" name="Text Box 82"/>
          <p:cNvSpPr txBox="1">
            <a:spLocks noChangeArrowheads="1"/>
          </p:cNvSpPr>
          <p:nvPr/>
        </p:nvSpPr>
        <p:spPr bwMode="auto">
          <a:xfrm>
            <a:off x="6318492" y="2420888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출력 제외 대상이 있을 경우 엔터티 및 속성의 유형 중 제외여부를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84168" y="338279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4" name="Text Box 82"/>
          <p:cNvSpPr txBox="1">
            <a:spLocks noChangeArrowheads="1"/>
          </p:cNvSpPr>
          <p:nvPr/>
        </p:nvSpPr>
        <p:spPr bwMode="auto">
          <a:xfrm>
            <a:off x="6318492" y="3284984"/>
            <a:ext cx="2554938" cy="35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출력에서 제외할 객체가 있을 경우 객체 선택 버튼을 클릭하여 제외합니다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84168" y="381631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6" name="Text Box 82"/>
          <p:cNvSpPr txBox="1">
            <a:spLocks noChangeArrowheads="1"/>
          </p:cNvSpPr>
          <p:nvPr/>
        </p:nvSpPr>
        <p:spPr bwMode="auto">
          <a:xfrm>
            <a:off x="6318492" y="378904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엑셀 출력 버튼을 클릭하면 엑셀로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export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3568" y="1395592"/>
            <a:ext cx="432048" cy="68042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93659" y="1351459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64088" y="4069448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06491" y="4334737"/>
            <a:ext cx="396000" cy="144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3710598" y="162777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654755" y="445016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195736" y="4453535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497426" y="456774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90007" y="292754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4" name="Text Box 82"/>
          <p:cNvSpPr txBox="1">
            <a:spLocks noChangeArrowheads="1"/>
          </p:cNvSpPr>
          <p:nvPr/>
        </p:nvSpPr>
        <p:spPr bwMode="auto">
          <a:xfrm>
            <a:off x="6324331" y="2831337"/>
            <a:ext cx="2554938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출력 객체 대상을 변경하고자 할 경우 항목 선택 버튼을 클릭하여 객체 유형을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Freeform 308"/>
          <p:cNvSpPr>
            <a:spLocks/>
          </p:cNvSpPr>
          <p:nvPr/>
        </p:nvSpPr>
        <p:spPr bwMode="auto">
          <a:xfrm rot="6788753" flipH="1">
            <a:off x="4702245" y="4764615"/>
            <a:ext cx="404488" cy="302732"/>
          </a:xfrm>
          <a:custGeom>
            <a:avLst/>
            <a:gdLst>
              <a:gd name="T0" fmla="*/ 508 w 508"/>
              <a:gd name="T1" fmla="*/ 181 h 183"/>
              <a:gd name="T2" fmla="*/ 322 w 508"/>
              <a:gd name="T3" fmla="*/ 42 h 183"/>
              <a:gd name="T4" fmla="*/ 82 w 508"/>
              <a:gd name="T5" fmla="*/ 42 h 183"/>
              <a:gd name="T6" fmla="*/ 51 w 508"/>
              <a:gd name="T7" fmla="*/ 0 h 183"/>
              <a:gd name="T8" fmla="*/ 4 w 508"/>
              <a:gd name="T9" fmla="*/ 131 h 183"/>
              <a:gd name="T10" fmla="*/ 151 w 508"/>
              <a:gd name="T11" fmla="*/ 139 h 183"/>
              <a:gd name="T12" fmla="*/ 119 w 508"/>
              <a:gd name="T13" fmla="*/ 96 h 183"/>
              <a:gd name="T14" fmla="*/ 508 w 508"/>
              <a:gd name="T15" fmla="*/ 181 h 1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8"/>
              <a:gd name="T25" fmla="*/ 0 h 183"/>
              <a:gd name="T26" fmla="*/ 508 w 508"/>
              <a:gd name="T27" fmla="*/ 183 h 1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8" h="183">
                <a:moveTo>
                  <a:pt x="508" y="181"/>
                </a:moveTo>
                <a:cubicBezTo>
                  <a:pt x="506" y="183"/>
                  <a:pt x="457" y="72"/>
                  <a:pt x="322" y="42"/>
                </a:cubicBezTo>
                <a:cubicBezTo>
                  <a:pt x="187" y="11"/>
                  <a:pt x="82" y="43"/>
                  <a:pt x="82" y="42"/>
                </a:cubicBezTo>
                <a:cubicBezTo>
                  <a:pt x="78" y="42"/>
                  <a:pt x="53" y="6"/>
                  <a:pt x="51" y="0"/>
                </a:cubicBezTo>
                <a:cubicBezTo>
                  <a:pt x="41" y="57"/>
                  <a:pt x="0" y="128"/>
                  <a:pt x="4" y="131"/>
                </a:cubicBezTo>
                <a:cubicBezTo>
                  <a:pt x="62" y="102"/>
                  <a:pt x="151" y="139"/>
                  <a:pt x="151" y="139"/>
                </a:cubicBezTo>
                <a:cubicBezTo>
                  <a:pt x="150" y="138"/>
                  <a:pt x="120" y="98"/>
                  <a:pt x="119" y="96"/>
                </a:cubicBezTo>
                <a:cubicBezTo>
                  <a:pt x="376" y="6"/>
                  <a:pt x="508" y="182"/>
                  <a:pt x="508" y="181"/>
                </a:cubicBezTo>
                <a:close/>
              </a:path>
            </a:pathLst>
          </a:custGeom>
          <a:gradFill rotWithShape="1">
            <a:gsLst>
              <a:gs pos="0">
                <a:srgbClr val="007851"/>
              </a:gs>
              <a:gs pos="100000">
                <a:srgbClr val="59595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9569" tIns="49785" rIns="99569" bIns="49785"/>
          <a:lstStyle/>
          <a:p>
            <a:endParaRPr lang="ko-KR" altLang="en-US" dirty="0">
              <a:solidFill>
                <a:prstClr val="black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cxnSp>
        <p:nvCxnSpPr>
          <p:cNvPr id="5" name="구부러진 연결선 4"/>
          <p:cNvCxnSpPr>
            <a:stCxn id="37" idx="1"/>
            <a:endCxn id="38" idx="0"/>
          </p:cNvCxnSpPr>
          <p:nvPr/>
        </p:nvCxnSpPr>
        <p:spPr>
          <a:xfrm rot="10800000" flipV="1">
            <a:off x="4904492" y="4159447"/>
            <a:ext cx="459597" cy="175289"/>
          </a:xfrm>
          <a:prstGeom prst="curved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2EEA673E-3A6C-42F9-9DF4-440BF0F5DAF3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산출물 생성</a:t>
            </a:r>
          </a:p>
        </p:txBody>
      </p:sp>
    </p:spTree>
    <p:extLst>
      <p:ext uri="{BB962C8B-B14F-4D97-AF65-F5344CB8AC3E}">
        <p14:creationId xmlns:p14="http://schemas.microsoft.com/office/powerpoint/2010/main" val="2894190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6084168" y="1693590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Text Box 82"/>
          <p:cNvSpPr txBox="1">
            <a:spLocks noChangeArrowheads="1"/>
          </p:cNvSpPr>
          <p:nvPr/>
        </p:nvSpPr>
        <p:spPr bwMode="auto">
          <a:xfrm>
            <a:off x="6318492" y="1666313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대상을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84168" y="209025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0" name="Text Box 82"/>
          <p:cNvSpPr txBox="1">
            <a:spLocks noChangeArrowheads="1"/>
          </p:cNvSpPr>
          <p:nvPr/>
        </p:nvSpPr>
        <p:spPr bwMode="auto">
          <a:xfrm>
            <a:off x="6318492" y="2062977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복사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메뉴를 선택합니다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84168" y="2518697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2" name="Text Box 82"/>
          <p:cNvSpPr txBox="1">
            <a:spLocks noChangeArrowheads="1"/>
          </p:cNvSpPr>
          <p:nvPr/>
        </p:nvSpPr>
        <p:spPr bwMode="auto">
          <a:xfrm>
            <a:off x="6318492" y="2491420"/>
            <a:ext cx="2554938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붙여넣기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할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Application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Ctrl+V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버튼을 누른다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 Box 82"/>
          <p:cNvSpPr txBox="1">
            <a:spLocks noChangeArrowheads="1"/>
          </p:cNvSpPr>
          <p:nvPr/>
        </p:nvSpPr>
        <p:spPr bwMode="auto">
          <a:xfrm>
            <a:off x="113820" y="837547"/>
            <a:ext cx="2554938" cy="21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클립보드 활용</a:t>
            </a:r>
          </a:p>
        </p:txBody>
      </p:sp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6273936" y="2780928"/>
            <a:ext cx="2567730" cy="21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Image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OLE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개체의 형태로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붙여넣기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 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" name="Picture 80" descr="패턴-07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1410" y="2830085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493" y="1600153"/>
            <a:ext cx="1343025" cy="13716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776" y="1551791"/>
            <a:ext cx="1219200" cy="102870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2053376" y="1580042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316777" y="1495434"/>
            <a:ext cx="742232" cy="209437"/>
            <a:chOff x="661416" y="1644672"/>
            <a:chExt cx="742232" cy="209437"/>
          </a:xfrm>
        </p:grpSpPr>
        <p:sp>
          <p:nvSpPr>
            <p:cNvPr id="31" name="직사각형 30"/>
            <p:cNvSpPr/>
            <p:nvPr/>
          </p:nvSpPr>
          <p:spPr>
            <a:xfrm>
              <a:off x="822731" y="1644672"/>
              <a:ext cx="580917" cy="196799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클릭선택</a:t>
              </a:r>
            </a:p>
          </p:txBody>
        </p:sp>
        <p:sp>
          <p:nvSpPr>
            <p:cNvPr id="32" name="직각 삼각형 31"/>
            <p:cNvSpPr/>
            <p:nvPr/>
          </p:nvSpPr>
          <p:spPr>
            <a:xfrm rot="8173233">
              <a:off x="661416" y="1765862"/>
              <a:ext cx="242439" cy="88247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763688" y="4221088"/>
            <a:ext cx="2497055" cy="196758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763688" y="3971166"/>
            <a:ext cx="777699" cy="266071"/>
          </a:xfrm>
          <a:prstGeom prst="rect">
            <a:avLst/>
          </a:prstGeom>
          <a:solidFill>
            <a:srgbClr val="007851"/>
          </a:solidFill>
          <a:ln w="1905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indent="-74210" algn="ctr" defTabSz="919915" fontAlgn="ctr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2374542" algn="l"/>
                <a:tab pos="4981497" algn="l"/>
              </a:tabLst>
            </a:pPr>
            <a:r>
              <a:rPr kumimoji="1" lang="en-US" altLang="ko-KR" sz="14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PPT</a:t>
            </a:r>
            <a:endParaRPr kumimoji="1" lang="ko-KR" altLang="en-US" sz="1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05930" y="4364476"/>
            <a:ext cx="1263005" cy="216652"/>
            <a:chOff x="661416" y="1644672"/>
            <a:chExt cx="1263005" cy="216652"/>
          </a:xfrm>
        </p:grpSpPr>
        <p:sp>
          <p:nvSpPr>
            <p:cNvPr id="39" name="직사각형 38"/>
            <p:cNvSpPr/>
            <p:nvPr/>
          </p:nvSpPr>
          <p:spPr>
            <a:xfrm>
              <a:off x="822731" y="1644672"/>
              <a:ext cx="1101690" cy="216652"/>
            </a:xfrm>
            <a:prstGeom prst="rect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r>
                <a:rPr kumimoji="1" lang="en-US" altLang="ko-KR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CTRL+V </a:t>
              </a:r>
              <a:r>
                <a:rPr kumimoji="1" lang="ko-KR" altLang="en-US" sz="8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</a:t>
              </a:r>
              <a:r>
                <a:rPr kumimoji="1" lang="ko-KR" altLang="en-US" sz="800" b="1" kern="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붙여넣기</a:t>
              </a:r>
              <a:endParaRPr kumimoji="1" lang="ko-KR" altLang="en-US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직각 삼각형 39"/>
            <p:cNvSpPr/>
            <p:nvPr/>
          </p:nvSpPr>
          <p:spPr>
            <a:xfrm rot="8173233">
              <a:off x="661416" y="1765862"/>
              <a:ext cx="242439" cy="88247"/>
            </a:xfrm>
            <a:prstGeom prst="rtTriangle">
              <a:avLst/>
            </a:prstGeom>
            <a:solidFill>
              <a:srgbClr val="007851"/>
            </a:solidFill>
            <a:ln w="190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0">
              <a:noAutofit/>
            </a:bodyPr>
            <a:lstStyle/>
            <a:p>
              <a:pPr indent="-74210" algn="ctr" defTabSz="919915" fontAlgn="ctr">
                <a:spcBef>
                  <a:spcPct val="0"/>
                </a:spcBef>
                <a:spcAft>
                  <a:spcPct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374542" algn="l"/>
                  <a:tab pos="4981497" algn="l"/>
                </a:tabLst>
              </a:pPr>
              <a:endParaRPr kumimoji="1" lang="ko-KR" altLang="en-US" sz="800" b="1" ker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아래쪽 화살표 43"/>
          <p:cNvSpPr/>
          <p:nvPr/>
        </p:nvSpPr>
        <p:spPr bwMode="auto">
          <a:xfrm flipH="1">
            <a:off x="2913196" y="3473128"/>
            <a:ext cx="252000" cy="415333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115467" y="2270254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039196" y="4396823"/>
            <a:ext cx="180000" cy="180000"/>
          </a:xfrm>
          <a:prstGeom prst="roundRect">
            <a:avLst/>
          </a:prstGeom>
          <a:solidFill>
            <a:srgbClr val="00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7" name="Text Box 82"/>
          <p:cNvSpPr txBox="1">
            <a:spLocks noChangeArrowheads="1"/>
          </p:cNvSpPr>
          <p:nvPr/>
        </p:nvSpPr>
        <p:spPr bwMode="auto">
          <a:xfrm>
            <a:off x="6277412" y="3000031"/>
            <a:ext cx="2567730" cy="35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타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App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간에는 호환이 가능한 형태로 클립보드를 통해 데이터가 공유됩니다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일반적인 경우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Image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로 됨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8" name="Picture 80" descr="패턴-07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4886" y="3118117"/>
            <a:ext cx="121985" cy="1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아래쪽 화살표 33"/>
          <p:cNvSpPr/>
          <p:nvPr/>
        </p:nvSpPr>
        <p:spPr bwMode="auto">
          <a:xfrm flipH="1" flipV="1">
            <a:off x="3314592" y="3526829"/>
            <a:ext cx="249296" cy="380827"/>
          </a:xfrm>
          <a:prstGeom prst="downArrow">
            <a:avLst>
              <a:gd name="adj1" fmla="val 70551"/>
              <a:gd name="adj2" fmla="val 44106"/>
            </a:avLst>
          </a:prstGeom>
          <a:gradFill flip="none" rotWithShape="1">
            <a:gsLst>
              <a:gs pos="2000">
                <a:srgbClr val="007851"/>
              </a:gs>
              <a:gs pos="53000">
                <a:srgbClr val="00785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396F3C-3282-4ED0-8094-BB39D92AC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793" y="4731390"/>
            <a:ext cx="1238095" cy="971429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A865778D-7D6B-44E3-AB65-257A980A69AE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latin typeface="+mj-ea"/>
              </a:rPr>
              <a:t>산출물 생성</a:t>
            </a:r>
          </a:p>
        </p:txBody>
      </p:sp>
    </p:spTree>
    <p:extLst>
      <p:ext uri="{BB962C8B-B14F-4D97-AF65-F5344CB8AC3E}">
        <p14:creationId xmlns:p14="http://schemas.microsoft.com/office/powerpoint/2010/main" val="503212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3FD88A8-B6BB-410C-A5DB-D93618BBBAC5}"/>
              </a:ext>
            </a:extLst>
          </p:cNvPr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007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A3B4FA35-8BF4-4B48-8A89-06841D9DE4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0800" y="5838298"/>
            <a:ext cx="1722401" cy="226774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2507CDF4-FE02-4BB1-A01C-4730588FC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042" y="1168788"/>
            <a:ext cx="1161892" cy="1152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8D9A7-A54D-4225-B4A2-3BA1809E4371}"/>
              </a:ext>
            </a:extLst>
          </p:cNvPr>
          <p:cNvSpPr txBox="1"/>
          <p:nvPr/>
        </p:nvSpPr>
        <p:spPr>
          <a:xfrm>
            <a:off x="0" y="764704"/>
            <a:ext cx="9144000" cy="215444"/>
          </a:xfrm>
          <a:prstGeom prst="rect">
            <a:avLst/>
          </a:prstGeom>
          <a:noFill/>
        </p:spPr>
        <p:txBody>
          <a:bodyPr wrap="square" lIns="468000" tIns="0" rIns="0" bIns="0" rtlCol="0">
            <a:spAutoFit/>
          </a:bodyPr>
          <a:lstStyle/>
          <a:p>
            <a:r>
              <a:rPr lang="en-US" altLang="ko-KR" sz="1400" i="1" spc="-80">
                <a:solidFill>
                  <a:schemeClr val="tx1">
                    <a:lumMod val="65000"/>
                    <a:lumOff val="35000"/>
                  </a:schemeClr>
                </a:solidFill>
              </a:rPr>
              <a:t>Enterprise Data Modeling Tool</a:t>
            </a:r>
            <a:endParaRPr lang="ko-KR" altLang="en-US" sz="1400" i="1" spc="-8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385E5B-B394-494B-9F7C-8B5FABCEF3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3424" r="15912"/>
          <a:stretch/>
        </p:blipFill>
        <p:spPr>
          <a:xfrm>
            <a:off x="5364088" y="0"/>
            <a:ext cx="3779912" cy="3891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A7C9A-3002-4861-8B41-1FF7D320E1B1}"/>
              </a:ext>
            </a:extLst>
          </p:cNvPr>
          <p:cNvSpPr txBox="1"/>
          <p:nvPr/>
        </p:nvSpPr>
        <p:spPr>
          <a:xfrm>
            <a:off x="0" y="3879140"/>
            <a:ext cx="9144000" cy="738664"/>
          </a:xfrm>
          <a:prstGeom prst="rect">
            <a:avLst/>
          </a:prstGeom>
          <a:noFill/>
        </p:spPr>
        <p:txBody>
          <a:bodyPr wrap="square" lIns="468000" tIns="0" rIns="0" bIns="0" rtlCol="0">
            <a:spAutoFit/>
          </a:bodyPr>
          <a:lstStyle/>
          <a:p>
            <a:r>
              <a:rPr lang="en-US" altLang="ko-KR" sz="2400" b="1" spc="-8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2400" b="1" spc="-8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데이터를 기반으로 세상을 선도합니다</a:t>
            </a:r>
            <a:r>
              <a:rPr lang="en-US" altLang="ko-KR" sz="2400" b="1" spc="-8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</a:p>
          <a:p>
            <a:r>
              <a:rPr lang="en-US" altLang="ko-KR" sz="2400" b="1" spc="-80">
                <a:solidFill>
                  <a:schemeClr val="tx1">
                    <a:lumMod val="75000"/>
                    <a:lumOff val="25000"/>
                  </a:schemeClr>
                </a:solidFill>
              </a:rPr>
              <a:t> Data Driven World, EN-CORE</a:t>
            </a:r>
            <a:endParaRPr lang="ko-KR" altLang="en-US" sz="2400" b="1" spc="-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931B2108-AF96-464A-9243-609A2B4229C7}"/>
              </a:ext>
            </a:extLst>
          </p:cNvPr>
          <p:cNvSpPr txBox="1"/>
          <p:nvPr/>
        </p:nvSpPr>
        <p:spPr bwMode="auto">
          <a:xfrm>
            <a:off x="-1" y="6237312"/>
            <a:ext cx="9144745" cy="306214"/>
          </a:xfrm>
          <a:prstGeom prst="rect">
            <a:avLst/>
          </a:prstGeom>
          <a:noFill/>
        </p:spPr>
        <p:txBody>
          <a:bodyPr wrap="none" lIns="0" tIns="0" rIns="0" bIns="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spc="-5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㈜엔코아 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 서초구 서초대로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46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 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 </a:t>
            </a:r>
            <a:r>
              <a:rPr lang="ko-KR" altLang="en-US" sz="1000" spc="-50" dirty="0" err="1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엔코아타워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서초동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spc="-5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02-754-7301 |  </a:t>
            </a:r>
            <a:r>
              <a:rPr lang="en-US" altLang="ko-KR" sz="1000" b="1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 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02-754-7305 | </a:t>
            </a:r>
            <a:r>
              <a:rPr lang="en-US" altLang="ko-KR" sz="1000" b="1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en-US" altLang="ko-KR" sz="1000" spc="-5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sales@en-core.com</a:t>
            </a:r>
            <a:r>
              <a:rPr lang="en-US" altLang="ko-KR" sz="1000" spc="-50" baseline="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| </a:t>
            </a:r>
            <a:r>
              <a:rPr lang="en-US" altLang="ko-KR" sz="1000" b="1" spc="-50" baseline="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1000" spc="-50" baseline="0" dirty="0">
                <a:gradFill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http://dataware.kr</a:t>
            </a:r>
            <a:endParaRPr lang="ko-KR" altLang="en-US" sz="1000" spc="-50" dirty="0">
              <a:gradFill>
                <a:gsLst>
                  <a:gs pos="0">
                    <a:schemeClr val="bg1"/>
                  </a:gs>
                  <a:gs pos="50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19BB11-1AA2-4ED1-8D52-E04D34D5F146}"/>
              </a:ext>
            </a:extLst>
          </p:cNvPr>
          <p:cNvSpPr txBox="1"/>
          <p:nvPr/>
        </p:nvSpPr>
        <p:spPr>
          <a:xfrm>
            <a:off x="0" y="3132224"/>
            <a:ext cx="9144000" cy="553998"/>
          </a:xfrm>
          <a:prstGeom prst="rect">
            <a:avLst/>
          </a:prstGeom>
          <a:noFill/>
        </p:spPr>
        <p:txBody>
          <a:bodyPr wrap="square" lIns="468000" tIns="0" rIns="0" bIns="0" rtlCol="0">
            <a:spAutoFit/>
          </a:bodyPr>
          <a:lstStyle/>
          <a:p>
            <a:r>
              <a:rPr lang="en-US" altLang="ko-KR" spc="-80">
                <a:solidFill>
                  <a:schemeClr val="tx1">
                    <a:lumMod val="75000"/>
                    <a:lumOff val="25000"/>
                  </a:schemeClr>
                </a:solidFill>
              </a:rPr>
              <a:t>DATA ‘Plan, Do, See.’</a:t>
            </a:r>
          </a:p>
          <a:p>
            <a:r>
              <a:rPr lang="en-US" altLang="ko-KR" spc="-80">
                <a:solidFill>
                  <a:schemeClr val="tx1">
                    <a:lumMod val="75000"/>
                    <a:lumOff val="25000"/>
                  </a:schemeClr>
                </a:solidFill>
              </a:rPr>
              <a:t>With DATAWARE™ </a:t>
            </a:r>
          </a:p>
        </p:txBody>
      </p:sp>
    </p:spTree>
    <p:extLst>
      <p:ext uri="{BB962C8B-B14F-4D97-AF65-F5344CB8AC3E}">
        <p14:creationId xmlns:p14="http://schemas.microsoft.com/office/powerpoint/2010/main" val="193155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11"/>
          </p:nvPr>
        </p:nvSpPr>
        <p:spPr>
          <a:xfrm>
            <a:off x="4678473" y="1196752"/>
            <a:ext cx="1171267" cy="603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패키지 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라이선스 입력</a:t>
            </a:r>
            <a:endParaRPr lang="en-US" altLang="ko-KR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>
          <a:xfrm>
            <a:off x="251520" y="1217946"/>
            <a:ext cx="4104456" cy="404494"/>
          </a:xfrm>
        </p:spPr>
        <p:txBody>
          <a:bodyPr/>
          <a:lstStyle/>
          <a:p>
            <a:r>
              <a:rPr lang="en-US" altLang="ko-KR" sz="2000" dirty="0">
                <a:solidFill>
                  <a:srgbClr val="007976"/>
                </a:solidFill>
              </a:rPr>
              <a:t>DA# 5 </a:t>
            </a:r>
            <a:r>
              <a:rPr lang="ko-KR" altLang="en-US" sz="2000" dirty="0">
                <a:solidFill>
                  <a:srgbClr val="007976"/>
                </a:solidFill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2157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D30587-72F9-4D72-A9DB-19A37AEC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760" y="1840723"/>
            <a:ext cx="4244935" cy="2965491"/>
          </a:xfrm>
          <a:prstGeom prst="rect">
            <a:avLst/>
          </a:prstGeom>
        </p:spPr>
      </p:pic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113820" y="828250"/>
            <a:ext cx="3954124" cy="23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1076325" fontAlgn="ctr" latinLnBrk="0">
              <a:lnSpc>
                <a:spcPts val="1080"/>
              </a:lnSpc>
              <a:buClr>
                <a:srgbClr val="808080"/>
              </a:buClr>
              <a:buSzPct val="80000"/>
              <a:defRPr/>
            </a:pPr>
            <a:r>
              <a:rPr lang="en-US" altLang="ko-KR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DA# 5 </a:t>
            </a:r>
            <a:r>
              <a:rPr lang="ko-KR" altLang="en-US" sz="14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패키지 설치 및 라이선스 설정</a:t>
            </a: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53F01B62-6B8D-4263-9AF1-FFF76FB13017}"/>
              </a:ext>
            </a:extLst>
          </p:cNvPr>
          <p:cNvSpPr txBox="1">
            <a:spLocks/>
          </p:cNvSpPr>
          <p:nvPr/>
        </p:nvSpPr>
        <p:spPr>
          <a:xfrm>
            <a:off x="565970" y="266961"/>
            <a:ext cx="2520280" cy="216024"/>
          </a:xfrm>
          <a:prstGeom prst="rect">
            <a:avLst/>
          </a:prstGeom>
        </p:spPr>
        <p:txBody>
          <a:bodyPr vert="horz" lIns="95782" tIns="47891" rIns="95782" bIns="47891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atin typeface="+mj-ea"/>
              </a:rPr>
              <a:t>DA# 5 </a:t>
            </a:r>
            <a:r>
              <a:rPr lang="ko-KR" altLang="en-US" sz="2000" b="1" dirty="0">
                <a:latin typeface="+mj-ea"/>
              </a:rPr>
              <a:t>설치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ED9684-271E-4D1F-8462-DFA46769D7C1}"/>
              </a:ext>
            </a:extLst>
          </p:cNvPr>
          <p:cNvSpPr/>
          <p:nvPr/>
        </p:nvSpPr>
        <p:spPr>
          <a:xfrm>
            <a:off x="395536" y="1484784"/>
            <a:ext cx="63184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indent="-88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cs typeface="Arial" pitchFamily="34" charset="0"/>
              </a:rPr>
              <a:t>시작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cs typeface="Arial" pitchFamily="34" charset="0"/>
              </a:rPr>
              <a:t>&gt;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cs typeface="Arial" pitchFamily="34" charset="0"/>
              </a:rPr>
              <a:t>모든 프로그램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cs typeface="Arial" pitchFamily="34" charset="0"/>
              </a:rPr>
              <a:t>&gt; DATAWARE</a:t>
            </a:r>
            <a:r>
              <a:rPr lang="en-US" altLang="ko-KR" sz="1100" b="1" baseline="30000" dirty="0">
                <a:solidFill>
                  <a:prstClr val="black"/>
                </a:solidFill>
                <a:latin typeface="맑은 고딕" panose="020B0503020000020004" pitchFamily="50" charset="-127"/>
                <a:cs typeface="Arial" pitchFamily="34" charset="0"/>
              </a:rPr>
              <a:t>TM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cs typeface="Arial" pitchFamily="34" charset="0"/>
              </a:rPr>
              <a:t> DA# Workgroup Edition &gt; DA# Register50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cs typeface="Arial" pitchFamily="34" charset="0"/>
              </a:rPr>
              <a:t>실행</a:t>
            </a:r>
            <a:endParaRPr lang="ko-KR" altLang="en-US" sz="1100" dirty="0">
              <a:ln>
                <a:solidFill>
                  <a:prstClr val="white">
                    <a:lumMod val="65000"/>
                    <a:alpha val="15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5D0E70E-C0AF-49FA-AE7D-BC341BD2D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81" t="40752" r="3513" b="6363"/>
          <a:stretch/>
        </p:blipFill>
        <p:spPr>
          <a:xfrm>
            <a:off x="811355" y="2092962"/>
            <a:ext cx="1843066" cy="2029820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736673-0E5F-4599-B921-69DAA479D683}"/>
              </a:ext>
            </a:extLst>
          </p:cNvPr>
          <p:cNvSpPr/>
          <p:nvPr/>
        </p:nvSpPr>
        <p:spPr>
          <a:xfrm>
            <a:off x="899760" y="3284984"/>
            <a:ext cx="1512000" cy="361909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7A2C99F-4121-45B1-A6F2-FA3F74642ED9}"/>
              </a:ext>
            </a:extLst>
          </p:cNvPr>
          <p:cNvSpPr/>
          <p:nvPr/>
        </p:nvSpPr>
        <p:spPr>
          <a:xfrm>
            <a:off x="3707904" y="2671756"/>
            <a:ext cx="3898718" cy="613228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FD3243B-25C9-4150-B164-2AC78AE26C8D}"/>
              </a:ext>
            </a:extLst>
          </p:cNvPr>
          <p:cNvSpPr/>
          <p:nvPr/>
        </p:nvSpPr>
        <p:spPr>
          <a:xfrm>
            <a:off x="7039615" y="2418424"/>
            <a:ext cx="559258" cy="160835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C83AC42-9C90-4C07-B26C-1E0862E00285}"/>
              </a:ext>
            </a:extLst>
          </p:cNvPr>
          <p:cNvSpPr/>
          <p:nvPr/>
        </p:nvSpPr>
        <p:spPr>
          <a:xfrm>
            <a:off x="6983083" y="2258014"/>
            <a:ext cx="160691" cy="160835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/>
            <a:r>
              <a:rPr lang="en-US" altLang="ko-KR" sz="1100" b="1" dirty="0">
                <a:ln w="3175">
                  <a:solidFill>
                    <a:prstClr val="black">
                      <a:alpha val="5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100" b="1" dirty="0" err="1">
              <a:ln w="3175">
                <a:solidFill>
                  <a:prstClr val="black">
                    <a:alpha val="5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E369E2-5E05-496F-8F6E-20BA621EA323}"/>
              </a:ext>
            </a:extLst>
          </p:cNvPr>
          <p:cNvSpPr/>
          <p:nvPr/>
        </p:nvSpPr>
        <p:spPr>
          <a:xfrm>
            <a:off x="6127384" y="4520650"/>
            <a:ext cx="1116000" cy="170085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A294F8D-CEEE-4EB9-87D0-CB30473D4AD0}"/>
              </a:ext>
            </a:extLst>
          </p:cNvPr>
          <p:cNvSpPr/>
          <p:nvPr/>
        </p:nvSpPr>
        <p:spPr>
          <a:xfrm>
            <a:off x="6434148" y="4269170"/>
            <a:ext cx="187834" cy="170086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/>
            <a:r>
              <a:rPr lang="en-US" altLang="ko-KR" sz="1100" b="1" dirty="0">
                <a:ln w="3175">
                  <a:solidFill>
                    <a:prstClr val="black">
                      <a:alpha val="5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100" b="1" dirty="0" err="1">
              <a:ln w="3175">
                <a:solidFill>
                  <a:prstClr val="black">
                    <a:alpha val="5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0454CE3-28FD-46E2-9CCE-AD2398CA0091}"/>
              </a:ext>
            </a:extLst>
          </p:cNvPr>
          <p:cNvSpPr/>
          <p:nvPr/>
        </p:nvSpPr>
        <p:spPr>
          <a:xfrm>
            <a:off x="3674916" y="2586713"/>
            <a:ext cx="187834" cy="170086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/>
            <a:r>
              <a:rPr lang="en-US" altLang="ko-KR" sz="1100" b="1" dirty="0">
                <a:ln w="3175">
                  <a:solidFill>
                    <a:prstClr val="black">
                      <a:alpha val="5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100" b="1" dirty="0" err="1">
              <a:ln w="3175">
                <a:solidFill>
                  <a:prstClr val="black">
                    <a:alpha val="5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42B1C39C-016B-475A-9FB4-046FE542B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672202"/>
              </p:ext>
            </p:extLst>
          </p:nvPr>
        </p:nvGraphicFramePr>
        <p:xfrm>
          <a:off x="3768833" y="3361653"/>
          <a:ext cx="3175517" cy="1031686"/>
        </p:xfrm>
        <a:graphic>
          <a:graphicData uri="http://schemas.openxmlformats.org/drawingml/2006/table">
            <a:tbl>
              <a:tblPr/>
              <a:tblGrid>
                <a:gridCol w="1110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5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6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87979" marR="87979" marT="43990" marB="43990" anchor="ctr">
                    <a:lnL>
                      <a:noFill/>
                    </a:lnL>
                    <a:lnR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87979" marR="87979" marT="43990" marB="43990" anchor="ctr">
                    <a:lnL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200" spc="-3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Activate</a:t>
                      </a:r>
                      <a:endParaRPr lang="ko-KR" altLang="en-US" sz="1000" kern="1200" spc="-3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7229" marR="17229" marT="17229" marB="1722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True</a:t>
                      </a:r>
                    </a:p>
                  </a:txBody>
                  <a:tcPr marL="72000" marR="72000" marT="17229" marB="1722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200" spc="-3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Server Address</a:t>
                      </a:r>
                      <a:endParaRPr lang="ko-KR" altLang="en-US" sz="1000" kern="1200" spc="-3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7229" marR="17229" marT="17229" marB="1722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-3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10.52.233.69</a:t>
                      </a:r>
                      <a:endParaRPr kumimoji="0" lang="en-US" altLang="ko-KR" sz="10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17229" marB="1722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075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200" spc="-3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Server Port</a:t>
                      </a:r>
                      <a:endParaRPr lang="ko-KR" altLang="en-US" sz="1000" kern="1200" spc="-3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7229" marR="17229" marT="17229" marB="1722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7306</a:t>
                      </a:r>
                      <a:endParaRPr kumimoji="0" lang="ko-KR" altLang="en-US" sz="10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17229" marB="1722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3" name="Picture 2">
            <a:extLst>
              <a:ext uri="{FF2B5EF4-FFF2-40B4-BE49-F238E27FC236}">
                <a16:creationId xmlns:a16="http://schemas.microsoft.com/office/drawing/2014/main" id="{050F05CD-4216-4E6A-9FB4-01183607345E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6" r="1038" b="85791"/>
          <a:stretch/>
        </p:blipFill>
        <p:spPr bwMode="auto">
          <a:xfrm>
            <a:off x="3451760" y="5449368"/>
            <a:ext cx="2088000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0F8B45D4-5771-46DC-83F0-AAD252B36CE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6" b="85743"/>
          <a:stretch/>
        </p:blipFill>
        <p:spPr bwMode="auto">
          <a:xfrm>
            <a:off x="6300192" y="5449368"/>
            <a:ext cx="2088000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020B4F98-8977-4DAF-8768-5559C894E392}"/>
              </a:ext>
            </a:extLst>
          </p:cNvPr>
          <p:cNvSpPr/>
          <p:nvPr/>
        </p:nvSpPr>
        <p:spPr>
          <a:xfrm>
            <a:off x="3768833" y="5560138"/>
            <a:ext cx="900000" cy="180000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E39327C-EBF8-462C-96AE-E13AEB9C2B53}"/>
              </a:ext>
            </a:extLst>
          </p:cNvPr>
          <p:cNvSpPr/>
          <p:nvPr/>
        </p:nvSpPr>
        <p:spPr>
          <a:xfrm>
            <a:off x="6552104" y="5560138"/>
            <a:ext cx="900000" cy="180000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06C8C93-8FF8-4A1E-8000-D1227A0BD026}"/>
              </a:ext>
            </a:extLst>
          </p:cNvPr>
          <p:cNvCxnSpPr>
            <a:stCxn id="85" idx="3"/>
            <a:endCxn id="86" idx="1"/>
          </p:cNvCxnSpPr>
          <p:nvPr/>
        </p:nvCxnSpPr>
        <p:spPr>
          <a:xfrm>
            <a:off x="4668833" y="5650138"/>
            <a:ext cx="1883271" cy="0"/>
          </a:xfrm>
          <a:prstGeom prst="straightConnector1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AutoShape 27">
            <a:extLst>
              <a:ext uri="{FF2B5EF4-FFF2-40B4-BE49-F238E27FC236}">
                <a16:creationId xmlns:a16="http://schemas.microsoft.com/office/drawing/2014/main" id="{3118EA27-8A87-4292-9855-4A97B5280D1F}"/>
              </a:ext>
            </a:extLst>
          </p:cNvPr>
          <p:cNvSpPr>
            <a:spLocks/>
          </p:cNvSpPr>
          <p:nvPr/>
        </p:nvSpPr>
        <p:spPr bwMode="auto">
          <a:xfrm rot="5400000" flipV="1">
            <a:off x="5525329" y="3592377"/>
            <a:ext cx="624460" cy="3377711"/>
          </a:xfrm>
          <a:prstGeom prst="rightBrace">
            <a:avLst>
              <a:gd name="adj1" fmla="val 88153"/>
              <a:gd name="adj2" fmla="val 50000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5882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3366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664274E-FF80-42D8-B88F-D38D98139253}"/>
              </a:ext>
            </a:extLst>
          </p:cNvPr>
          <p:cNvSpPr/>
          <p:nvPr/>
        </p:nvSpPr>
        <p:spPr>
          <a:xfrm>
            <a:off x="5231070" y="4984960"/>
            <a:ext cx="124843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16000">
              <a:lnSpc>
                <a:spcPct val="150000"/>
              </a:lnSpc>
            </a:pPr>
            <a:r>
              <a:rPr lang="ko-KR" altLang="en-US" sz="1050" b="1" dirty="0">
                <a:latin typeface="+mn-ea"/>
                <a:cs typeface="Arial" pitchFamily="34" charset="0"/>
              </a:rPr>
              <a:t>인증 정상 완료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CA8DB6D-5AD0-445A-850B-27DCFC2F4EFD}"/>
              </a:ext>
            </a:extLst>
          </p:cNvPr>
          <p:cNvSpPr/>
          <p:nvPr/>
        </p:nvSpPr>
        <p:spPr>
          <a:xfrm>
            <a:off x="6399160" y="5449368"/>
            <a:ext cx="160691" cy="160835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/>
            <a:r>
              <a:rPr lang="en-US" altLang="ko-KR" sz="1100" b="1" dirty="0">
                <a:ln w="3175">
                  <a:solidFill>
                    <a:prstClr val="black">
                      <a:alpha val="5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100" b="1" dirty="0" err="1">
              <a:ln w="3175">
                <a:solidFill>
                  <a:prstClr val="black">
                    <a:alpha val="5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CD791A-B6A8-4634-928C-01E7918E264D}"/>
              </a:ext>
            </a:extLst>
          </p:cNvPr>
          <p:cNvSpPr/>
          <p:nvPr/>
        </p:nvSpPr>
        <p:spPr>
          <a:xfrm>
            <a:off x="619732" y="5017815"/>
            <a:ext cx="44214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Arial" pitchFamily="34" charset="0"/>
              </a:rPr>
              <a:t>DA#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Arial" pitchFamily="34" charset="0"/>
              </a:rPr>
              <a:t>설치 후 프로그램 사용을 등록하기 위한 절차로 최초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Arial" pitchFamily="34" charset="0"/>
              </a:rPr>
              <a:t>1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Arial" pitchFamily="34" charset="0"/>
              </a:rPr>
              <a:t>회만 실행한다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774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11"/>
          </p:nvPr>
        </p:nvSpPr>
        <p:spPr>
          <a:xfrm>
            <a:off x="4678473" y="1196752"/>
            <a:ext cx="1155237" cy="18950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모델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엔터티</a:t>
            </a:r>
            <a:r>
              <a:rPr lang="ko-KR" altLang="en-US" dirty="0"/>
              <a:t>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/>
              <a:t>생성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관계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식별자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서브타입 생성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>
          <a:xfrm>
            <a:off x="251520" y="1217946"/>
            <a:ext cx="4104456" cy="404494"/>
          </a:xfrm>
        </p:spPr>
        <p:txBody>
          <a:bodyPr/>
          <a:lstStyle/>
          <a:p>
            <a:r>
              <a:rPr lang="ko-KR" altLang="en-US" sz="2000" dirty="0">
                <a:solidFill>
                  <a:srgbClr val="007976"/>
                </a:solidFill>
              </a:rPr>
              <a:t>기본 논리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22730616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A1C74A842EE4F44B821EAD593709499" ma:contentTypeVersion="7" ma:contentTypeDescription="새 문서를 만듭니다." ma:contentTypeScope="" ma:versionID="e3f538cb29fffc87ce16c4279cf9d4f5">
  <xsd:schema xmlns:xsd="http://www.w3.org/2001/XMLSchema" xmlns:xs="http://www.w3.org/2001/XMLSchema" xmlns:p="http://schemas.microsoft.com/office/2006/metadata/properties" xmlns:ns3="ad99a0d3-97d8-4f5b-a504-68cd5c307183" targetNamespace="http://schemas.microsoft.com/office/2006/metadata/properties" ma:root="true" ma:fieldsID="2272b52588b483cb428ca219423caf2e" ns3:_="">
    <xsd:import namespace="ad99a0d3-97d8-4f5b-a504-68cd5c3071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9a0d3-97d8-4f5b-a504-68cd5c3071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32F8E3-7448-46D5-A842-1874AD76AD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424F88-9DD5-4ED8-B4B4-B550258FFD29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99a0d3-97d8-4f5b-a504-68cd5c30718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0028B57-62DA-4B00-8AD7-B3A6EF7CF8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99a0d3-97d8-4f5b-a504-68cd5c3071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21541</TotalTime>
  <Words>5588</Words>
  <Application>Microsoft Office PowerPoint</Application>
  <PresentationFormat>화면 슬라이드 쇼(4:3)</PresentationFormat>
  <Paragraphs>1430</Paragraphs>
  <Slides>69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1" baseType="lpstr">
      <vt:lpstr>LG스마트체 Regular</vt:lpstr>
      <vt:lpstr>Monotype Sorts</vt:lpstr>
      <vt:lpstr>나눔고딕</vt:lpstr>
      <vt:lpstr>나눔고딕 Bold</vt:lpstr>
      <vt:lpstr>나눔고딕 ExtraBold</vt:lpstr>
      <vt:lpstr>나눔바른고딕</vt:lpstr>
      <vt:lpstr>맑은 고딕</vt:lpstr>
      <vt:lpstr>배달의민족 도현</vt:lpstr>
      <vt:lpstr>배달의민족 주아</vt:lpstr>
      <vt:lpstr>Arial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김기동</dc:creator>
  <cp:lastModifiedBy>이준성/클라우드팀</cp:lastModifiedBy>
  <cp:revision>618</cp:revision>
  <cp:lastPrinted>2016-07-12T05:48:36Z</cp:lastPrinted>
  <dcterms:created xsi:type="dcterms:W3CDTF">2014-12-22T01:01:19Z</dcterms:created>
  <dcterms:modified xsi:type="dcterms:W3CDTF">2022-07-28T01:44:53Z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0x010100EA1C74A842EE4F44B821EAD593709499</vt:lpwstr>
  </property>
</Properties>
</file>